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6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593" userDrawn="1">
          <p15:clr>
            <a:srgbClr val="A4A3A4"/>
          </p15:clr>
        </p15:guide>
        <p15:guide id="2" pos="8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4924"/>
    <a:srgbClr val="996633"/>
    <a:srgbClr val="FF5050"/>
    <a:srgbClr val="0066FF"/>
    <a:srgbClr val="CC0000"/>
    <a:srgbClr val="FFCC99"/>
    <a:srgbClr val="238C23"/>
    <a:srgbClr val="AC4A7B"/>
    <a:srgbClr val="CCFFCC"/>
    <a:srgbClr val="CC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9"/>
    <p:restoredTop sz="99753" autoAdjust="0"/>
  </p:normalViewPr>
  <p:slideViewPr>
    <p:cSldViewPr snapToGrid="0" showGuides="1">
      <p:cViewPr varScale="1">
        <p:scale>
          <a:sx n="104" d="100"/>
          <a:sy n="104" d="100"/>
        </p:scale>
        <p:origin x="-144" y="-90"/>
      </p:cViewPr>
      <p:guideLst>
        <p:guide orient="horz" pos="1537"/>
        <p:guide pos="9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60D2A-5B85-499D-B992-9174B1F0D7EB}" type="datetimeFigureOut">
              <a:rPr lang="it-IT" smtClean="0"/>
              <a:pPr/>
              <a:t>18/12/2018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AD07-4F0D-42DB-8FD8-69302481009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60D2A-5B85-499D-B992-9174B1F0D7EB}" type="datetimeFigureOut">
              <a:rPr lang="it-IT" smtClean="0"/>
              <a:pPr/>
              <a:t>18/12/2018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AD07-4F0D-42DB-8FD8-69302481009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60D2A-5B85-499D-B992-9174B1F0D7EB}" type="datetimeFigureOut">
              <a:rPr lang="it-IT" smtClean="0"/>
              <a:pPr/>
              <a:t>18/12/2018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AD07-4F0D-42DB-8FD8-69302481009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60D2A-5B85-499D-B992-9174B1F0D7EB}" type="datetimeFigureOut">
              <a:rPr lang="it-IT" smtClean="0"/>
              <a:pPr/>
              <a:t>18/12/2018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AD07-4F0D-42DB-8FD8-69302481009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60D2A-5B85-499D-B992-9174B1F0D7EB}" type="datetimeFigureOut">
              <a:rPr lang="it-IT" smtClean="0"/>
              <a:pPr/>
              <a:t>18/12/2018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AD07-4F0D-42DB-8FD8-69302481009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60D2A-5B85-499D-B992-9174B1F0D7EB}" type="datetimeFigureOut">
              <a:rPr lang="it-IT" smtClean="0"/>
              <a:pPr/>
              <a:t>18/12/2018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AD07-4F0D-42DB-8FD8-69302481009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60D2A-5B85-499D-B992-9174B1F0D7EB}" type="datetimeFigureOut">
              <a:rPr lang="it-IT" smtClean="0"/>
              <a:pPr/>
              <a:t>18/12/2018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AD07-4F0D-42DB-8FD8-693024810090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5" name="Immagine 4" descr="Sfondo diapositiva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351411" y="45265"/>
            <a:ext cx="1683945" cy="943867"/>
          </a:xfrm>
          <a:prstGeom prst="rect">
            <a:avLst/>
          </a:prstGeom>
        </p:spPr>
      </p:pic>
      <p:cxnSp>
        <p:nvCxnSpPr>
          <p:cNvPr id="7" name="Connettore 1 6"/>
          <p:cNvCxnSpPr/>
          <p:nvPr userDrawn="1"/>
        </p:nvCxnSpPr>
        <p:spPr>
          <a:xfrm flipH="1">
            <a:off x="73819" y="996895"/>
            <a:ext cx="9005887" cy="0"/>
          </a:xfrm>
          <a:prstGeom prst="lin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F:\ISPRA\AREE URBANE\RAU\SCHEDE CITTA'\LogoSNPA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8115" y="403273"/>
            <a:ext cx="858823" cy="540000"/>
          </a:xfrm>
          <a:prstGeom prst="rect">
            <a:avLst/>
          </a:prstGeom>
          <a:noFill/>
        </p:spPr>
      </p:pic>
      <p:sp>
        <p:nvSpPr>
          <p:cNvPr id="10" name="CasellaDiTesto 9"/>
          <p:cNvSpPr txBox="1"/>
          <p:nvPr userDrawn="1"/>
        </p:nvSpPr>
        <p:spPr>
          <a:xfrm>
            <a:off x="2708267" y="696199"/>
            <a:ext cx="6344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b="1" dirty="0" smtClean="0">
                <a:solidFill>
                  <a:srgbClr val="0070C0"/>
                </a:solidFill>
              </a:rPr>
              <a:t>XIV RAPPORTO SULLA QUALIT</a:t>
            </a:r>
            <a:r>
              <a:rPr lang="it-IT" b="1" dirty="0" smtClean="0">
                <a:solidFill>
                  <a:srgbClr val="0070C0"/>
                </a:solidFill>
                <a:latin typeface="Calibri"/>
              </a:rPr>
              <a:t>À DELL’AMBIENTE URBANO - 2018</a:t>
            </a:r>
            <a:endParaRPr lang="it-IT" b="1" dirty="0">
              <a:solidFill>
                <a:srgbClr val="0070C0"/>
              </a:solidFill>
            </a:endParaRPr>
          </a:p>
        </p:txBody>
      </p:sp>
      <p:pic>
        <p:nvPicPr>
          <p:cNvPr id="11" name="Immagine 10" descr="stella mattm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520680" y="403273"/>
            <a:ext cx="558833" cy="540000"/>
          </a:xfrm>
          <a:prstGeom prst="rect">
            <a:avLst/>
          </a:prstGeom>
        </p:spPr>
      </p:pic>
      <p:pic>
        <p:nvPicPr>
          <p:cNvPr id="12" name="Immagine 11" descr="LOGO-ANCI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076405" y="403273"/>
            <a:ext cx="364809" cy="540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60D2A-5B85-499D-B992-9174B1F0D7EB}" type="datetimeFigureOut">
              <a:rPr lang="it-IT" smtClean="0"/>
              <a:pPr/>
              <a:t>18/12/2018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AD07-4F0D-42DB-8FD8-69302481009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60D2A-5B85-499D-B992-9174B1F0D7EB}" type="datetimeFigureOut">
              <a:rPr lang="it-IT" smtClean="0"/>
              <a:pPr/>
              <a:t>18/12/2018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AD07-4F0D-42DB-8FD8-69302481009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60D2A-5B85-499D-B992-9174B1F0D7EB}" type="datetimeFigureOut">
              <a:rPr lang="it-IT" smtClean="0"/>
              <a:pPr/>
              <a:t>18/12/2018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AD07-4F0D-42DB-8FD8-69302481009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60D2A-5B85-499D-B992-9174B1F0D7EB}" type="datetimeFigureOut">
              <a:rPr lang="it-IT" smtClean="0"/>
              <a:pPr/>
              <a:t>18/12/2018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AD07-4F0D-42DB-8FD8-69302481009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dirty="0" smtClean="0"/>
              <a:t>Fare clic per modificare stili del testo dello schema</a:t>
            </a:r>
          </a:p>
          <a:p>
            <a:pPr lvl="1"/>
            <a:r>
              <a:rPr lang="it-IT" dirty="0" smtClean="0"/>
              <a:t>Secondo livello</a:t>
            </a:r>
          </a:p>
          <a:p>
            <a:pPr lvl="2"/>
            <a:r>
              <a:rPr lang="it-IT" dirty="0" smtClean="0"/>
              <a:t>Terzo livello</a:t>
            </a:r>
          </a:p>
          <a:p>
            <a:pPr lvl="3"/>
            <a:r>
              <a:rPr lang="it-IT" dirty="0" smtClean="0"/>
              <a:t>Quarto livello</a:t>
            </a:r>
          </a:p>
          <a:p>
            <a:pPr lvl="4"/>
            <a:r>
              <a:rPr lang="it-IT" dirty="0" smtClean="0"/>
              <a:t>Quinto livello</a:t>
            </a:r>
            <a:endParaRPr lang="it-IT" dirty="0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460D2A-5B85-499D-B992-9174B1F0D7EB}" type="datetimeFigureOut">
              <a:rPr lang="it-IT" smtClean="0"/>
              <a:pPr/>
              <a:t>18/12/2018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EAD07-4F0D-42DB-8FD8-693024810090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/>
          <p:cNvPicPr>
            <a:picLocks noChangeAspect="1"/>
          </p:cNvPicPr>
          <p:nvPr/>
        </p:nvPicPr>
        <p:blipFill>
          <a:blip r:embed="rId2" cstate="print"/>
          <a:srcRect l="1400" b="54776"/>
          <a:stretch>
            <a:fillRect/>
          </a:stretch>
        </p:blipFill>
        <p:spPr>
          <a:xfrm>
            <a:off x="0" y="1408176"/>
            <a:ext cx="9144000" cy="4800600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3028749" y="1934544"/>
            <a:ext cx="179847" cy="3496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528571" y="1298798"/>
            <a:ext cx="8128541" cy="715089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chemeClr val="bg1"/>
                </a:solidFill>
              </a:rPr>
              <a:t>XIV RAPPORTO SULLA QUALITÀ DELL’AMBIENTE URBANO - EDIZIONE 2018</a:t>
            </a:r>
          </a:p>
          <a:p>
            <a:pPr algn="ctr"/>
            <a:r>
              <a:rPr lang="it-IT" sz="1600" b="1" dirty="0" smtClean="0">
                <a:solidFill>
                  <a:schemeClr val="bg1"/>
                </a:solidFill>
              </a:rPr>
              <a:t>E STRUMENTI E METODI INNOVATIVI PER LA QUALIT</a:t>
            </a:r>
            <a:r>
              <a:rPr lang="it-IT" sz="1600" b="1" dirty="0" smtClean="0">
                <a:solidFill>
                  <a:schemeClr val="bg1"/>
                </a:solidFill>
                <a:latin typeface="Calibri"/>
              </a:rPr>
              <a:t>À DELL’AMBIENTE URBANO</a:t>
            </a:r>
            <a:endParaRPr lang="it-IT" sz="1600" b="1" dirty="0">
              <a:solidFill>
                <a:schemeClr val="bg1"/>
              </a:solidFill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087" y="0"/>
            <a:ext cx="9144000" cy="1109472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3133998" y="6188631"/>
            <a:ext cx="2851542" cy="681038"/>
          </a:xfrm>
          <a:prstGeom prst="round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0070C0"/>
                </a:solidFill>
              </a:rPr>
              <a:t>ROMA, 19 DICEMBRE 2018</a:t>
            </a:r>
          </a:p>
          <a:p>
            <a:pPr algn="ctr"/>
            <a:r>
              <a:rPr lang="it-IT" sz="1600" dirty="0" smtClean="0">
                <a:solidFill>
                  <a:srgbClr val="0070C0"/>
                </a:solidFill>
              </a:rPr>
              <a:t>Palazzo </a:t>
            </a:r>
            <a:r>
              <a:rPr lang="it-IT" sz="1600" dirty="0" err="1" smtClean="0">
                <a:solidFill>
                  <a:srgbClr val="0070C0"/>
                </a:solidFill>
              </a:rPr>
              <a:t>Giustiniani</a:t>
            </a:r>
            <a:r>
              <a:rPr lang="it-IT" sz="1600" dirty="0" smtClean="0">
                <a:solidFill>
                  <a:srgbClr val="0070C0"/>
                </a:solidFill>
              </a:rPr>
              <a:t>, Sala </a:t>
            </a:r>
            <a:r>
              <a:rPr lang="it-IT" sz="1600" dirty="0" err="1" smtClean="0">
                <a:solidFill>
                  <a:srgbClr val="0070C0"/>
                </a:solidFill>
              </a:rPr>
              <a:t>Zuccari</a:t>
            </a:r>
            <a:endParaRPr lang="it-IT" sz="1600" dirty="0">
              <a:solidFill>
                <a:srgbClr val="0070C0"/>
              </a:solidFill>
            </a:endParaRPr>
          </a:p>
        </p:txBody>
      </p:sp>
      <p:pic>
        <p:nvPicPr>
          <p:cNvPr id="12" name="Immagine 11" descr="STRUMENTI COPER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729111">
            <a:off x="4406278" y="2676592"/>
            <a:ext cx="2091940" cy="2943838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Immagine 10" descr="COPERT. QUALITA' 82_2018 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074870">
            <a:off x="2295449" y="2433313"/>
            <a:ext cx="2470486" cy="3501349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6200700" y="1708582"/>
            <a:ext cx="2835796" cy="221337"/>
          </a:xfrm>
          <a:prstGeom prst="roundRect">
            <a:avLst/>
          </a:prstGeom>
          <a:solidFill>
            <a:srgbClr val="FFFF00"/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FATTORI SOCIALI ED ECONOMICI</a:t>
            </a:r>
            <a:endParaRPr lang="it-IT" sz="1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Titolo 1"/>
          <p:cNvSpPr txBox="1">
            <a:spLocks/>
          </p:cNvSpPr>
          <p:nvPr/>
        </p:nvSpPr>
        <p:spPr>
          <a:xfrm>
            <a:off x="6200700" y="3084705"/>
            <a:ext cx="2835796" cy="221337"/>
          </a:xfrm>
          <a:prstGeom prst="roundRect">
            <a:avLst/>
          </a:prstGeom>
          <a:solidFill>
            <a:srgbClr val="6E4924"/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300" b="1" smtClean="0">
                <a:solidFill>
                  <a:schemeClr val="bg1"/>
                </a:solidFill>
              </a:rPr>
              <a:t>SUOLO E TERRITORIO</a:t>
            </a:r>
            <a:endParaRPr lang="it-IT" sz="1300" dirty="0">
              <a:solidFill>
                <a:schemeClr val="bg1"/>
              </a:solidFill>
            </a:endParaRPr>
          </a:p>
        </p:txBody>
      </p:sp>
      <p:sp>
        <p:nvSpPr>
          <p:cNvPr id="4" name="Titolo 1"/>
          <p:cNvSpPr txBox="1">
            <a:spLocks/>
          </p:cNvSpPr>
          <p:nvPr/>
        </p:nvSpPr>
        <p:spPr>
          <a:xfrm>
            <a:off x="6200700" y="3384752"/>
            <a:ext cx="2835796" cy="221337"/>
          </a:xfrm>
          <a:prstGeom prst="roundRect">
            <a:avLst/>
          </a:prstGeom>
          <a:solidFill>
            <a:srgbClr val="CCFFCC"/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INFRASTRUTTURE VERDI</a:t>
            </a:r>
            <a:endParaRPr lang="it-IT" sz="1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6200700" y="3684799"/>
            <a:ext cx="2835796" cy="221337"/>
          </a:xfrm>
          <a:prstGeom prst="roundRect">
            <a:avLst/>
          </a:prstGeom>
          <a:solidFill>
            <a:srgbClr val="78CDE8"/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300" b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ACQUE</a:t>
            </a:r>
            <a:endParaRPr lang="it-IT" sz="1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Titolo 1"/>
          <p:cNvSpPr txBox="1">
            <a:spLocks/>
          </p:cNvSpPr>
          <p:nvPr/>
        </p:nvSpPr>
        <p:spPr>
          <a:xfrm>
            <a:off x="6200700" y="3984846"/>
            <a:ext cx="2835796" cy="442674"/>
          </a:xfrm>
          <a:prstGeom prst="roundRect">
            <a:avLst/>
          </a:prstGeom>
          <a:solidFill>
            <a:srgbClr val="FFCC99"/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INQUINAMENTO DELL’ARIA E CAMBIAMENTI CLIMATICI</a:t>
            </a:r>
            <a:endParaRPr lang="it-IT" sz="1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Titolo 1"/>
          <p:cNvSpPr txBox="1">
            <a:spLocks/>
          </p:cNvSpPr>
          <p:nvPr/>
        </p:nvSpPr>
        <p:spPr>
          <a:xfrm>
            <a:off x="6200700" y="2784658"/>
            <a:ext cx="2835796" cy="221337"/>
          </a:xfrm>
          <a:prstGeom prst="roundRect">
            <a:avLst/>
          </a:prstGeom>
          <a:solidFill>
            <a:srgbClr val="AC4A7B"/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300" b="1" smtClean="0">
                <a:solidFill>
                  <a:schemeClr val="bg1"/>
                </a:solidFill>
              </a:rPr>
              <a:t>RIFIUTI URBANI</a:t>
            </a:r>
            <a:endParaRPr lang="it-IT" sz="1300" dirty="0">
              <a:solidFill>
                <a:schemeClr val="bg1"/>
              </a:solidFill>
            </a:endParaRPr>
          </a:p>
        </p:txBody>
      </p:sp>
      <p:sp>
        <p:nvSpPr>
          <p:cNvPr id="8" name="Titolo 1"/>
          <p:cNvSpPr txBox="1">
            <a:spLocks/>
          </p:cNvSpPr>
          <p:nvPr/>
        </p:nvSpPr>
        <p:spPr>
          <a:xfrm>
            <a:off x="6200700" y="2308676"/>
            <a:ext cx="2835796" cy="397272"/>
          </a:xfrm>
          <a:prstGeom prst="roundRect">
            <a:avLst/>
          </a:prstGeom>
          <a:solidFill>
            <a:srgbClr val="4F81BD"/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400"/>
              </a:lnSpc>
            </a:pPr>
            <a:r>
              <a:rPr lang="it-IT" sz="1300" b="1" dirty="0" smtClean="0">
                <a:solidFill>
                  <a:schemeClr val="bg1"/>
                </a:solidFill>
              </a:rPr>
              <a:t>ATTIVITÀ INDUSTRIALI IN AMBITO URBANO</a:t>
            </a:r>
            <a:endParaRPr lang="it-IT" sz="1300" dirty="0">
              <a:solidFill>
                <a:schemeClr val="bg1"/>
              </a:solidFill>
            </a:endParaRPr>
          </a:p>
        </p:txBody>
      </p:sp>
      <p:sp>
        <p:nvSpPr>
          <p:cNvPr id="9" name="Titolo 1"/>
          <p:cNvSpPr txBox="1">
            <a:spLocks/>
          </p:cNvSpPr>
          <p:nvPr/>
        </p:nvSpPr>
        <p:spPr>
          <a:xfrm>
            <a:off x="6200700" y="2008629"/>
            <a:ext cx="2835796" cy="221337"/>
          </a:xfrm>
          <a:prstGeom prst="roundRect">
            <a:avLst/>
          </a:prstGeom>
          <a:solidFill>
            <a:srgbClr val="FF0000"/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300" b="1" smtClean="0">
                <a:solidFill>
                  <a:schemeClr val="bg1"/>
                </a:solidFill>
              </a:rPr>
              <a:t>TRASPORTI E MOBILITÀ</a:t>
            </a:r>
            <a:endParaRPr lang="it-IT" sz="1300" dirty="0">
              <a:solidFill>
                <a:schemeClr val="bg1"/>
              </a:solidFill>
            </a:endParaRPr>
          </a:p>
        </p:txBody>
      </p:sp>
      <p:sp>
        <p:nvSpPr>
          <p:cNvPr id="10" name="Titolo 1"/>
          <p:cNvSpPr txBox="1">
            <a:spLocks/>
          </p:cNvSpPr>
          <p:nvPr/>
        </p:nvSpPr>
        <p:spPr>
          <a:xfrm>
            <a:off x="6200700" y="4506230"/>
            <a:ext cx="2835796" cy="397272"/>
          </a:xfrm>
          <a:prstGeom prst="roundRect">
            <a:avLst/>
          </a:prstGeom>
          <a:solidFill>
            <a:srgbClr val="8739C1"/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400"/>
              </a:lnSpc>
            </a:pPr>
            <a:r>
              <a:rPr lang="it-IT" sz="1300" b="1" dirty="0" smtClean="0">
                <a:solidFill>
                  <a:schemeClr val="bg1"/>
                </a:solidFill>
              </a:rPr>
              <a:t>ESPOSIZIONE ALL’INQUINAMENTO ELETTROMAGNETICO ED ACUSTICO</a:t>
            </a:r>
            <a:endParaRPr lang="it-IT" sz="1300" dirty="0">
              <a:solidFill>
                <a:schemeClr val="bg1"/>
              </a:solidFill>
            </a:endParaRPr>
          </a:p>
        </p:txBody>
      </p:sp>
      <p:sp>
        <p:nvSpPr>
          <p:cNvPr id="11" name="Titolo 1"/>
          <p:cNvSpPr txBox="1">
            <a:spLocks/>
          </p:cNvSpPr>
          <p:nvPr/>
        </p:nvSpPr>
        <p:spPr>
          <a:xfrm>
            <a:off x="6200700" y="4982212"/>
            <a:ext cx="2835796" cy="397272"/>
          </a:xfrm>
          <a:prstGeom prst="roundRect">
            <a:avLst/>
          </a:prstGeom>
          <a:solidFill>
            <a:srgbClr val="238C23"/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1400"/>
              </a:lnSpc>
            </a:pPr>
            <a:r>
              <a:rPr lang="it-IT" sz="1300" b="1" smtClean="0">
                <a:solidFill>
                  <a:schemeClr val="bg1"/>
                </a:solidFill>
              </a:rPr>
              <a:t>AZIONI E STRUMENTI PER LA SOSTENIBILITÀ LOCALE</a:t>
            </a:r>
            <a:endParaRPr lang="it-IT" sz="1300" dirty="0">
              <a:solidFill>
                <a:schemeClr val="bg1"/>
              </a:solidFill>
            </a:endParaRPr>
          </a:p>
        </p:txBody>
      </p:sp>
      <p:sp>
        <p:nvSpPr>
          <p:cNvPr id="12" name="Titolo 1"/>
          <p:cNvSpPr txBox="1">
            <a:spLocks/>
          </p:cNvSpPr>
          <p:nvPr/>
        </p:nvSpPr>
        <p:spPr>
          <a:xfrm>
            <a:off x="6200699" y="6013629"/>
            <a:ext cx="2835796" cy="715089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400" b="1" dirty="0" smtClean="0">
                <a:solidFill>
                  <a:schemeClr val="bg1"/>
                </a:solidFill>
              </a:rPr>
              <a:t>STRUMENTI E METODI INNOVATIVI PER LA QUALIT</a:t>
            </a:r>
            <a:r>
              <a:rPr lang="it-IT" sz="1400" b="1" dirty="0" smtClean="0">
                <a:solidFill>
                  <a:schemeClr val="bg1"/>
                </a:solidFill>
                <a:latin typeface="Calibri"/>
              </a:rPr>
              <a:t>À DELL’AMBIENTE URBANO</a:t>
            </a:r>
            <a:endParaRPr lang="it-IT" sz="1400" dirty="0">
              <a:solidFill>
                <a:schemeClr val="bg1"/>
              </a:solidFill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143320" y="1697132"/>
            <a:ext cx="1476000" cy="1116000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txBody>
          <a:bodyPr vert="horz" wrap="square" lIns="36000" tIns="45720" rIns="3600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it-IT" sz="2400" b="1" dirty="0" smtClean="0">
                <a:solidFill>
                  <a:schemeClr val="bg1"/>
                </a:solidFill>
              </a:rPr>
              <a:t>109</a:t>
            </a:r>
            <a:endParaRPr lang="it-IT" sz="1400" b="1" dirty="0" smtClean="0">
              <a:solidFill>
                <a:schemeClr val="bg1"/>
              </a:solidFill>
            </a:endParaRPr>
          </a:p>
          <a:p>
            <a:pPr algn="r"/>
            <a:r>
              <a:rPr lang="it-IT" sz="1400" b="1" dirty="0" smtClean="0">
                <a:solidFill>
                  <a:schemeClr val="bg1"/>
                </a:solidFill>
              </a:rPr>
              <a:t>CAPOLUOGHI DI PROVINCIA</a:t>
            </a:r>
            <a:endParaRPr lang="it-IT" sz="1400" dirty="0">
              <a:solidFill>
                <a:schemeClr val="bg1"/>
              </a:solidFill>
            </a:endParaRPr>
          </a:p>
        </p:txBody>
      </p:sp>
      <p:sp>
        <p:nvSpPr>
          <p:cNvPr id="15" name="Titolo 1"/>
          <p:cNvSpPr txBox="1">
            <a:spLocks/>
          </p:cNvSpPr>
          <p:nvPr/>
        </p:nvSpPr>
        <p:spPr>
          <a:xfrm>
            <a:off x="143319" y="3006065"/>
            <a:ext cx="1476000" cy="1116000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txBody>
          <a:bodyPr vert="horz" wrap="square" lIns="36000" tIns="45720" rIns="3600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it-IT" sz="2400" b="1" dirty="0" smtClean="0">
                <a:solidFill>
                  <a:schemeClr val="bg1"/>
                </a:solidFill>
              </a:rPr>
              <a:t>7</a:t>
            </a:r>
          </a:p>
          <a:p>
            <a:pPr algn="r"/>
            <a:r>
              <a:rPr lang="it-IT" sz="1400" b="1" dirty="0" smtClean="0">
                <a:solidFill>
                  <a:schemeClr val="bg1"/>
                </a:solidFill>
              </a:rPr>
              <a:t>NUOVI COMUNI</a:t>
            </a:r>
          </a:p>
          <a:p>
            <a:pPr algn="r"/>
            <a:r>
              <a:rPr lang="it-IT" sz="1400" b="1" dirty="0" smtClean="0">
                <a:solidFill>
                  <a:schemeClr val="bg1"/>
                </a:solidFill>
              </a:rPr>
              <a:t>(rispetto all’edizione 2017)</a:t>
            </a:r>
          </a:p>
        </p:txBody>
      </p:sp>
      <p:sp>
        <p:nvSpPr>
          <p:cNvPr id="16" name="Titolo 1"/>
          <p:cNvSpPr txBox="1">
            <a:spLocks/>
          </p:cNvSpPr>
          <p:nvPr/>
        </p:nvSpPr>
        <p:spPr>
          <a:xfrm>
            <a:off x="143320" y="4314998"/>
            <a:ext cx="1476000" cy="1116000"/>
          </a:xfrm>
          <a:prstGeom prst="roundRect">
            <a:avLst/>
          </a:prstGeom>
          <a:solidFill>
            <a:srgbClr val="FF3300"/>
          </a:solidFill>
        </p:spPr>
        <p:txBody>
          <a:bodyPr vert="horz" wrap="square" lIns="36000" tIns="45720" rIns="3600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it-IT" sz="2400" b="1" dirty="0" smtClean="0">
                <a:solidFill>
                  <a:schemeClr val="bg1"/>
                </a:solidFill>
              </a:rPr>
              <a:t>120</a:t>
            </a:r>
          </a:p>
          <a:p>
            <a:pPr algn="r"/>
            <a:r>
              <a:rPr lang="it-IT" sz="1400" b="1" dirty="0" smtClean="0">
                <a:solidFill>
                  <a:schemeClr val="bg1"/>
                </a:solidFill>
              </a:rPr>
              <a:t>COMUNI</a:t>
            </a:r>
            <a:br>
              <a:rPr lang="it-IT" sz="1400" b="1" dirty="0" smtClean="0">
                <a:solidFill>
                  <a:schemeClr val="bg1"/>
                </a:solidFill>
              </a:rPr>
            </a:br>
            <a:r>
              <a:rPr lang="it-IT" sz="1400" b="1" dirty="0" smtClean="0">
                <a:solidFill>
                  <a:schemeClr val="bg1"/>
                </a:solidFill>
              </a:rPr>
              <a:t>IN TOTALE</a:t>
            </a:r>
            <a:endParaRPr lang="it-IT" sz="1400" dirty="0">
              <a:solidFill>
                <a:schemeClr val="bg1"/>
              </a:solidFill>
            </a:endParaRPr>
          </a:p>
        </p:txBody>
      </p:sp>
      <p:sp>
        <p:nvSpPr>
          <p:cNvPr id="17" name="Titolo 1"/>
          <p:cNvSpPr txBox="1">
            <a:spLocks/>
          </p:cNvSpPr>
          <p:nvPr/>
        </p:nvSpPr>
        <p:spPr>
          <a:xfrm>
            <a:off x="143320" y="5623931"/>
            <a:ext cx="1476000" cy="1116000"/>
          </a:xfrm>
          <a:prstGeom prst="roundRect">
            <a:avLst/>
          </a:prstGeom>
          <a:solidFill>
            <a:srgbClr val="003399"/>
          </a:solidFill>
        </p:spPr>
        <p:txBody>
          <a:bodyPr vert="horz" wrap="square" lIns="36000" tIns="45720" rIns="3600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it-IT" sz="2400" b="1" dirty="0" smtClean="0">
                <a:solidFill>
                  <a:schemeClr val="bg1"/>
                </a:solidFill>
              </a:rPr>
              <a:t>14</a:t>
            </a:r>
          </a:p>
          <a:p>
            <a:pPr algn="r"/>
            <a:r>
              <a:rPr lang="it-IT" sz="1400" b="1" dirty="0" smtClean="0">
                <a:solidFill>
                  <a:schemeClr val="bg1"/>
                </a:solidFill>
              </a:rPr>
              <a:t>CITTÀ</a:t>
            </a:r>
          </a:p>
          <a:p>
            <a:pPr algn="r"/>
            <a:r>
              <a:rPr lang="it-IT" sz="1400" b="1" dirty="0" smtClean="0">
                <a:solidFill>
                  <a:schemeClr val="bg1"/>
                </a:solidFill>
              </a:rPr>
              <a:t>METROPOLITANE</a:t>
            </a:r>
            <a:endParaRPr lang="it-IT" sz="1400" dirty="0">
              <a:solidFill>
                <a:schemeClr val="bg1"/>
              </a:solidFill>
            </a:endParaRPr>
          </a:p>
        </p:txBody>
      </p:sp>
      <p:sp>
        <p:nvSpPr>
          <p:cNvPr id="18" name="Titolo 1"/>
          <p:cNvSpPr txBox="1">
            <a:spLocks/>
          </p:cNvSpPr>
          <p:nvPr/>
        </p:nvSpPr>
        <p:spPr>
          <a:xfrm>
            <a:off x="143322" y="1170810"/>
            <a:ext cx="8893174" cy="44267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b="1" dirty="0" smtClean="0">
                <a:solidFill>
                  <a:schemeClr val="bg1"/>
                </a:solidFill>
              </a:rPr>
              <a:t>I NUMERI E I TEMI DEL XIV RAPPORTO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36" name="Titolo 1"/>
          <p:cNvSpPr txBox="1">
            <a:spLocks/>
          </p:cNvSpPr>
          <p:nvPr/>
        </p:nvSpPr>
        <p:spPr>
          <a:xfrm>
            <a:off x="6191906" y="5458194"/>
            <a:ext cx="2835796" cy="476726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400" b="1" dirty="0" smtClean="0">
                <a:solidFill>
                  <a:schemeClr val="bg1"/>
                </a:solidFill>
              </a:rPr>
              <a:t>20 BOX</a:t>
            </a:r>
          </a:p>
          <a:p>
            <a:pPr algn="l"/>
            <a:r>
              <a:rPr lang="it-IT" sz="1400" b="1" dirty="0" smtClean="0">
                <a:solidFill>
                  <a:schemeClr val="bg1"/>
                </a:solidFill>
              </a:rPr>
              <a:t>DI APPROFONDIMENTO</a:t>
            </a:r>
            <a:endParaRPr lang="it-IT" sz="1400" dirty="0">
              <a:solidFill>
                <a:schemeClr val="bg1"/>
              </a:solidFill>
            </a:endParaRPr>
          </a:p>
        </p:txBody>
      </p:sp>
      <p:pic>
        <p:nvPicPr>
          <p:cNvPr id="38" name="Immagine 37" descr="mappa 120comuni_14 città metropolitane.jpg"/>
          <p:cNvPicPr>
            <a:picLocks noChangeAspect="1"/>
          </p:cNvPicPr>
          <p:nvPr/>
        </p:nvPicPr>
        <p:blipFill>
          <a:blip r:embed="rId2" cstate="print"/>
          <a:srcRect l="6008" t="9733" r="5819" b="16687"/>
          <a:stretch>
            <a:fillRect/>
          </a:stretch>
        </p:blipFill>
        <p:spPr>
          <a:xfrm>
            <a:off x="1783080" y="1700784"/>
            <a:ext cx="4270248" cy="5046091"/>
          </a:xfrm>
          <a:prstGeom prst="rect">
            <a:avLst/>
          </a:prstGeom>
        </p:spPr>
      </p:pic>
      <p:sp>
        <p:nvSpPr>
          <p:cNvPr id="39" name="Rettangolo arrotondato 38"/>
          <p:cNvSpPr/>
          <p:nvPr/>
        </p:nvSpPr>
        <p:spPr>
          <a:xfrm>
            <a:off x="1762216" y="1685584"/>
            <a:ext cx="4320000" cy="5076000"/>
          </a:xfrm>
          <a:prstGeom prst="roundRect">
            <a:avLst>
              <a:gd name="adj" fmla="val 3247"/>
            </a:avLst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olo 1"/>
          <p:cNvSpPr txBox="1">
            <a:spLocks/>
          </p:cNvSpPr>
          <p:nvPr/>
        </p:nvSpPr>
        <p:spPr>
          <a:xfrm>
            <a:off x="3227832" y="2379440"/>
            <a:ext cx="2551176" cy="4140000"/>
          </a:xfrm>
          <a:prstGeom prst="roundRect">
            <a:avLst>
              <a:gd name="adj" fmla="val 7348"/>
            </a:avLst>
          </a:prstGeom>
          <a:solidFill>
            <a:schemeClr val="bg1">
              <a:lumMod val="8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tx2">
                    <a:lumMod val="75000"/>
                  </a:schemeClr>
                </a:solidFill>
              </a:rPr>
              <a:t>TEMI DEL RAU</a:t>
            </a:r>
            <a:endParaRPr lang="it-IT" sz="1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Titolo 1"/>
          <p:cNvSpPr txBox="1">
            <a:spLocks/>
          </p:cNvSpPr>
          <p:nvPr/>
        </p:nvSpPr>
        <p:spPr>
          <a:xfrm>
            <a:off x="143322" y="1152522"/>
            <a:ext cx="8893174" cy="44267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b="1" dirty="0" smtClean="0">
                <a:solidFill>
                  <a:schemeClr val="bg1"/>
                </a:solidFill>
              </a:rPr>
              <a:t>UNA CHIAVE </a:t>
            </a:r>
            <a:r>
              <a:rPr lang="it-IT" sz="2000" b="1" dirty="0" err="1" smtClean="0">
                <a:solidFill>
                  <a:schemeClr val="bg1"/>
                </a:solidFill>
              </a:rPr>
              <a:t>DI</a:t>
            </a:r>
            <a:r>
              <a:rPr lang="it-IT" sz="2000" b="1" dirty="0" smtClean="0">
                <a:solidFill>
                  <a:schemeClr val="bg1"/>
                </a:solidFill>
              </a:rPr>
              <a:t> LETTURA DEI DATI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3" name="Titolo 1"/>
          <p:cNvSpPr txBox="1">
            <a:spLocks/>
          </p:cNvSpPr>
          <p:nvPr/>
        </p:nvSpPr>
        <p:spPr>
          <a:xfrm>
            <a:off x="448056" y="2379440"/>
            <a:ext cx="2020824" cy="4140000"/>
          </a:xfrm>
          <a:prstGeom prst="roundRect">
            <a:avLst>
              <a:gd name="adj" fmla="val 8522"/>
            </a:avLst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tx2">
                    <a:lumMod val="75000"/>
                  </a:schemeClr>
                </a:solidFill>
              </a:rPr>
              <a:t>MACROTEMI</a:t>
            </a:r>
            <a:endParaRPr lang="it-IT" sz="1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itolo 1"/>
          <p:cNvSpPr txBox="1">
            <a:spLocks/>
          </p:cNvSpPr>
          <p:nvPr/>
        </p:nvSpPr>
        <p:spPr>
          <a:xfrm>
            <a:off x="559732" y="3059371"/>
            <a:ext cx="1800000" cy="1260000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wrap="square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bg1"/>
                </a:solidFill>
              </a:rPr>
              <a:t>AMBIENTE E SALUTE</a:t>
            </a:r>
            <a:endParaRPr lang="it-IT" sz="1800" dirty="0">
              <a:solidFill>
                <a:schemeClr val="bg1"/>
              </a:solidFill>
            </a:endParaRPr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559732" y="4402491"/>
            <a:ext cx="1800000" cy="126000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txBody>
          <a:bodyPr vert="horz" wrap="square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bg1"/>
                </a:solidFill>
              </a:rPr>
              <a:t>CAMBIAMENTI CLIMATICI</a:t>
            </a:r>
            <a:endParaRPr lang="it-IT" sz="1800" dirty="0">
              <a:solidFill>
                <a:schemeClr val="bg1"/>
              </a:solidFill>
            </a:endParaRPr>
          </a:p>
        </p:txBody>
      </p:sp>
      <p:sp>
        <p:nvSpPr>
          <p:cNvPr id="6" name="Titolo 1"/>
          <p:cNvSpPr txBox="1">
            <a:spLocks/>
          </p:cNvSpPr>
          <p:nvPr/>
        </p:nvSpPr>
        <p:spPr>
          <a:xfrm>
            <a:off x="559732" y="5745610"/>
            <a:ext cx="1800000" cy="612000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txBody>
          <a:bodyPr vert="horz" wrap="square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bg1"/>
                </a:solidFill>
              </a:rPr>
              <a:t>ECONOMIA CIRCOLARE</a:t>
            </a:r>
            <a:endParaRPr lang="it-IT" sz="1800" dirty="0">
              <a:solidFill>
                <a:schemeClr val="bg1"/>
              </a:solidFill>
            </a:endParaRPr>
          </a:p>
        </p:txBody>
      </p:sp>
      <p:sp>
        <p:nvSpPr>
          <p:cNvPr id="8" name="Titolo 1"/>
          <p:cNvSpPr txBox="1">
            <a:spLocks/>
          </p:cNvSpPr>
          <p:nvPr/>
        </p:nvSpPr>
        <p:spPr>
          <a:xfrm>
            <a:off x="6537960" y="2379440"/>
            <a:ext cx="2148840" cy="4140000"/>
          </a:xfrm>
          <a:prstGeom prst="roundRect">
            <a:avLst>
              <a:gd name="adj" fmla="val 7892"/>
            </a:avLst>
          </a:prstGeom>
          <a:solidFill>
            <a:schemeClr val="bg2">
              <a:lumMod val="90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1900"/>
              </a:lnSpc>
            </a:pPr>
            <a:r>
              <a:rPr lang="it-IT" sz="1800" b="1" dirty="0" smtClean="0">
                <a:solidFill>
                  <a:schemeClr val="tx2">
                    <a:lumMod val="75000"/>
                  </a:schemeClr>
                </a:solidFill>
              </a:rPr>
              <a:t>TIPOLOGIA </a:t>
            </a:r>
            <a:r>
              <a:rPr lang="it-IT" sz="1800" b="1" dirty="0" err="1" smtClean="0">
                <a:solidFill>
                  <a:schemeClr val="tx2">
                    <a:lumMod val="75000"/>
                  </a:schemeClr>
                </a:solidFill>
              </a:rPr>
              <a:t>DI</a:t>
            </a:r>
            <a:r>
              <a:rPr lang="it-IT" sz="1800" b="1" dirty="0" smtClean="0">
                <a:solidFill>
                  <a:schemeClr val="tx2">
                    <a:lumMod val="75000"/>
                  </a:schemeClr>
                </a:solidFill>
              </a:rPr>
              <a:t> INDICATORI</a:t>
            </a:r>
            <a:endParaRPr lang="it-IT" sz="1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Titolo 1"/>
          <p:cNvSpPr txBox="1">
            <a:spLocks/>
          </p:cNvSpPr>
          <p:nvPr/>
        </p:nvSpPr>
        <p:spPr>
          <a:xfrm>
            <a:off x="6627889" y="3041083"/>
            <a:ext cx="1980000" cy="54000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txBody>
          <a:bodyPr vert="horz" wrap="square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bg1"/>
                </a:solidFill>
              </a:rPr>
              <a:t>DETERMINANTI</a:t>
            </a:r>
            <a:endParaRPr lang="it-IT" sz="1800" dirty="0">
              <a:solidFill>
                <a:schemeClr val="bg1"/>
              </a:solidFill>
            </a:endParaRPr>
          </a:p>
        </p:txBody>
      </p:sp>
      <p:sp>
        <p:nvSpPr>
          <p:cNvPr id="11" name="Titolo 1"/>
          <p:cNvSpPr txBox="1">
            <a:spLocks/>
          </p:cNvSpPr>
          <p:nvPr/>
        </p:nvSpPr>
        <p:spPr>
          <a:xfrm>
            <a:off x="6627889" y="3730643"/>
            <a:ext cx="1980000" cy="540000"/>
          </a:xfrm>
          <a:prstGeom prst="roundRect">
            <a:avLst/>
          </a:prstGeom>
          <a:solidFill>
            <a:srgbClr val="FF5050"/>
          </a:solidFill>
        </p:spPr>
        <p:txBody>
          <a:bodyPr vert="horz" wrap="square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bg1"/>
                </a:solidFill>
              </a:rPr>
              <a:t>PRESSIONI</a:t>
            </a:r>
            <a:endParaRPr lang="it-IT" sz="1800" dirty="0">
              <a:solidFill>
                <a:schemeClr val="bg1"/>
              </a:solidFill>
            </a:endParaRPr>
          </a:p>
        </p:txBody>
      </p:sp>
      <p:sp>
        <p:nvSpPr>
          <p:cNvPr id="12" name="Titolo 1"/>
          <p:cNvSpPr txBox="1">
            <a:spLocks/>
          </p:cNvSpPr>
          <p:nvPr/>
        </p:nvSpPr>
        <p:spPr>
          <a:xfrm>
            <a:off x="6627889" y="5109762"/>
            <a:ext cx="1980000" cy="540000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txBody>
          <a:bodyPr vert="horz" wrap="square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bg1"/>
                </a:solidFill>
              </a:rPr>
              <a:t>IMPATTI</a:t>
            </a:r>
            <a:endParaRPr lang="it-IT" sz="1800" dirty="0">
              <a:solidFill>
                <a:schemeClr val="bg1"/>
              </a:solidFill>
            </a:endParaRPr>
          </a:p>
        </p:txBody>
      </p:sp>
      <p:sp>
        <p:nvSpPr>
          <p:cNvPr id="13" name="Titolo 1"/>
          <p:cNvSpPr txBox="1">
            <a:spLocks/>
          </p:cNvSpPr>
          <p:nvPr/>
        </p:nvSpPr>
        <p:spPr>
          <a:xfrm>
            <a:off x="6627889" y="5799322"/>
            <a:ext cx="1980000" cy="540000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wrap="square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bg1"/>
                </a:solidFill>
              </a:rPr>
              <a:t>RISPOSTE</a:t>
            </a:r>
            <a:endParaRPr lang="it-IT" sz="1800" dirty="0">
              <a:solidFill>
                <a:schemeClr val="bg1"/>
              </a:solidFill>
            </a:endParaRPr>
          </a:p>
        </p:txBody>
      </p:sp>
      <p:sp>
        <p:nvSpPr>
          <p:cNvPr id="18" name="Titolo 1"/>
          <p:cNvSpPr txBox="1">
            <a:spLocks/>
          </p:cNvSpPr>
          <p:nvPr/>
        </p:nvSpPr>
        <p:spPr>
          <a:xfrm>
            <a:off x="432000" y="1750573"/>
            <a:ext cx="8280000" cy="408623"/>
          </a:xfrm>
          <a:prstGeom prst="roundRect">
            <a:avLst/>
          </a:prstGeom>
          <a:solidFill>
            <a:srgbClr val="C00000"/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bg1"/>
                </a:solidFill>
              </a:rPr>
              <a:t>IL RAPPORTO RIPORTA DATI RELATIVI A CIRCA 400 INDICATORI</a:t>
            </a:r>
            <a:endParaRPr lang="it-IT" sz="1800" dirty="0">
              <a:solidFill>
                <a:schemeClr val="bg1"/>
              </a:solidFill>
            </a:endParaRPr>
          </a:p>
        </p:txBody>
      </p:sp>
      <p:sp>
        <p:nvSpPr>
          <p:cNvPr id="20" name="Titolo 1"/>
          <p:cNvSpPr txBox="1">
            <a:spLocks/>
          </p:cNvSpPr>
          <p:nvPr/>
        </p:nvSpPr>
        <p:spPr>
          <a:xfrm>
            <a:off x="3315420" y="3031939"/>
            <a:ext cx="2376000" cy="221337"/>
          </a:xfrm>
          <a:prstGeom prst="roundRect">
            <a:avLst/>
          </a:prstGeom>
          <a:solidFill>
            <a:srgbClr val="FFFF00"/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Fattori sociali ed economici</a:t>
            </a:r>
            <a:endParaRPr lang="it-IT" sz="1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1" name="Titolo 1"/>
          <p:cNvSpPr txBox="1">
            <a:spLocks/>
          </p:cNvSpPr>
          <p:nvPr/>
        </p:nvSpPr>
        <p:spPr>
          <a:xfrm>
            <a:off x="3315420" y="3366251"/>
            <a:ext cx="2376000" cy="221337"/>
          </a:xfrm>
          <a:prstGeom prst="roundRect">
            <a:avLst/>
          </a:prstGeom>
          <a:solidFill>
            <a:srgbClr val="6E4924"/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300" b="1" dirty="0" smtClean="0">
                <a:solidFill>
                  <a:schemeClr val="bg1"/>
                </a:solidFill>
              </a:rPr>
              <a:t>Suolo e territorio</a:t>
            </a:r>
            <a:endParaRPr lang="it-IT" sz="1300" dirty="0">
              <a:solidFill>
                <a:schemeClr val="bg1"/>
              </a:solidFill>
            </a:endParaRPr>
          </a:p>
        </p:txBody>
      </p:sp>
      <p:sp>
        <p:nvSpPr>
          <p:cNvPr id="22" name="Titolo 1"/>
          <p:cNvSpPr txBox="1">
            <a:spLocks/>
          </p:cNvSpPr>
          <p:nvPr/>
        </p:nvSpPr>
        <p:spPr>
          <a:xfrm>
            <a:off x="3315420" y="4517324"/>
            <a:ext cx="2376000" cy="221337"/>
          </a:xfrm>
          <a:prstGeom prst="roundRect">
            <a:avLst/>
          </a:prstGeom>
          <a:solidFill>
            <a:srgbClr val="CCFFCC"/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Infrastrutture verdi</a:t>
            </a:r>
            <a:endParaRPr lang="it-IT" sz="1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3" name="Titolo 1"/>
          <p:cNvSpPr txBox="1">
            <a:spLocks/>
          </p:cNvSpPr>
          <p:nvPr/>
        </p:nvSpPr>
        <p:spPr>
          <a:xfrm>
            <a:off x="3315420" y="3676163"/>
            <a:ext cx="2376000" cy="221337"/>
          </a:xfrm>
          <a:prstGeom prst="roundRect">
            <a:avLst/>
          </a:prstGeom>
          <a:solidFill>
            <a:srgbClr val="78CDE8"/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Acque</a:t>
            </a:r>
            <a:endParaRPr lang="it-IT" sz="1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4" name="Titolo 1"/>
          <p:cNvSpPr txBox="1">
            <a:spLocks/>
          </p:cNvSpPr>
          <p:nvPr/>
        </p:nvSpPr>
        <p:spPr>
          <a:xfrm>
            <a:off x="3315420" y="3986075"/>
            <a:ext cx="2376000" cy="442674"/>
          </a:xfrm>
          <a:prstGeom prst="roundRect">
            <a:avLst/>
          </a:prstGeom>
          <a:solidFill>
            <a:srgbClr val="FFCC99"/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Inquinamento dell’aria e cambiamenti climatici</a:t>
            </a:r>
            <a:endParaRPr lang="it-IT" sz="1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5" name="Titolo 1"/>
          <p:cNvSpPr txBox="1">
            <a:spLocks/>
          </p:cNvSpPr>
          <p:nvPr/>
        </p:nvSpPr>
        <p:spPr>
          <a:xfrm>
            <a:off x="3315420" y="5622995"/>
            <a:ext cx="2376000" cy="221337"/>
          </a:xfrm>
          <a:prstGeom prst="roundRect">
            <a:avLst/>
          </a:prstGeom>
          <a:solidFill>
            <a:srgbClr val="AC4A7B"/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300" b="1" dirty="0" smtClean="0">
                <a:solidFill>
                  <a:schemeClr val="bg1"/>
                </a:solidFill>
              </a:rPr>
              <a:t>Rifiuti urbani</a:t>
            </a:r>
            <a:endParaRPr lang="it-IT" sz="1300" dirty="0">
              <a:solidFill>
                <a:schemeClr val="bg1"/>
              </a:solidFill>
            </a:endParaRPr>
          </a:p>
        </p:txBody>
      </p:sp>
      <p:sp>
        <p:nvSpPr>
          <p:cNvPr id="26" name="Titolo 1"/>
          <p:cNvSpPr txBox="1">
            <a:spLocks/>
          </p:cNvSpPr>
          <p:nvPr/>
        </p:nvSpPr>
        <p:spPr>
          <a:xfrm>
            <a:off x="3315420" y="4827236"/>
            <a:ext cx="2376000" cy="221337"/>
          </a:xfrm>
          <a:prstGeom prst="roundRect">
            <a:avLst/>
          </a:prstGeom>
          <a:solidFill>
            <a:srgbClr val="FF0000"/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300" b="1" dirty="0" smtClean="0">
                <a:solidFill>
                  <a:schemeClr val="bg1"/>
                </a:solidFill>
              </a:rPr>
              <a:t>Trasporti e mobilità</a:t>
            </a:r>
            <a:endParaRPr lang="it-IT" sz="1300" dirty="0">
              <a:solidFill>
                <a:schemeClr val="bg1"/>
              </a:solidFill>
            </a:endParaRPr>
          </a:p>
        </p:txBody>
      </p:sp>
      <p:sp>
        <p:nvSpPr>
          <p:cNvPr id="27" name="Titolo 1"/>
          <p:cNvSpPr txBox="1">
            <a:spLocks/>
          </p:cNvSpPr>
          <p:nvPr/>
        </p:nvSpPr>
        <p:spPr>
          <a:xfrm>
            <a:off x="3315420" y="5137148"/>
            <a:ext cx="2376000" cy="397272"/>
          </a:xfrm>
          <a:prstGeom prst="roundRect">
            <a:avLst/>
          </a:prstGeom>
          <a:solidFill>
            <a:srgbClr val="8739C1"/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1400"/>
              </a:lnSpc>
            </a:pPr>
            <a:r>
              <a:rPr lang="it-IT" sz="1300" b="1" dirty="0" smtClean="0">
                <a:solidFill>
                  <a:schemeClr val="bg1"/>
                </a:solidFill>
              </a:rPr>
              <a:t>Esposizione all’inquinamento elettromagnetico ed acustico</a:t>
            </a:r>
            <a:endParaRPr lang="it-IT" sz="1300" dirty="0">
              <a:solidFill>
                <a:schemeClr val="bg1"/>
              </a:solidFill>
            </a:endParaRPr>
          </a:p>
        </p:txBody>
      </p:sp>
      <p:sp>
        <p:nvSpPr>
          <p:cNvPr id="28" name="Titolo 1"/>
          <p:cNvSpPr txBox="1">
            <a:spLocks/>
          </p:cNvSpPr>
          <p:nvPr/>
        </p:nvSpPr>
        <p:spPr>
          <a:xfrm>
            <a:off x="3315420" y="5932906"/>
            <a:ext cx="2376000" cy="397272"/>
          </a:xfrm>
          <a:prstGeom prst="roundRect">
            <a:avLst/>
          </a:prstGeom>
          <a:solidFill>
            <a:srgbClr val="238C23"/>
          </a:solidFill>
        </p:spPr>
        <p:txBody>
          <a:bodyPr vert="horz" wrap="square" lIns="91440" tIns="0" rIns="91440" bIns="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1400"/>
              </a:lnSpc>
            </a:pPr>
            <a:r>
              <a:rPr lang="it-IT" sz="1300" b="1" dirty="0" smtClean="0">
                <a:solidFill>
                  <a:schemeClr val="bg1"/>
                </a:solidFill>
              </a:rPr>
              <a:t>Azioni e strumenti per la sostenibilità locale</a:t>
            </a:r>
            <a:endParaRPr lang="it-IT" sz="1300" dirty="0">
              <a:solidFill>
                <a:schemeClr val="bg1"/>
              </a:solidFill>
            </a:endParaRPr>
          </a:p>
        </p:txBody>
      </p:sp>
      <p:sp>
        <p:nvSpPr>
          <p:cNvPr id="32" name="Titolo 1"/>
          <p:cNvSpPr txBox="1">
            <a:spLocks/>
          </p:cNvSpPr>
          <p:nvPr/>
        </p:nvSpPr>
        <p:spPr>
          <a:xfrm>
            <a:off x="6627889" y="4420202"/>
            <a:ext cx="1980000" cy="540000"/>
          </a:xfrm>
          <a:prstGeom prst="roundRect">
            <a:avLst/>
          </a:prstGeom>
          <a:solidFill>
            <a:srgbClr val="0066FF"/>
          </a:solidFill>
        </p:spPr>
        <p:txBody>
          <a:bodyPr vert="horz" wrap="square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bg1"/>
                </a:solidFill>
              </a:rPr>
              <a:t>STATO</a:t>
            </a:r>
            <a:endParaRPr lang="it-IT" sz="1800" dirty="0">
              <a:solidFill>
                <a:schemeClr val="bg1"/>
              </a:solidFill>
            </a:endParaRPr>
          </a:p>
        </p:txBody>
      </p:sp>
      <p:sp>
        <p:nvSpPr>
          <p:cNvPr id="33" name="Freccia a destra 32"/>
          <p:cNvSpPr/>
          <p:nvPr/>
        </p:nvSpPr>
        <p:spPr>
          <a:xfrm>
            <a:off x="5948172" y="3786500"/>
            <a:ext cx="420624" cy="1325880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4" name="Freccia a destra 33"/>
          <p:cNvSpPr/>
          <p:nvPr/>
        </p:nvSpPr>
        <p:spPr>
          <a:xfrm flipH="1">
            <a:off x="2638044" y="3786500"/>
            <a:ext cx="420624" cy="1325880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143322" y="1143378"/>
            <a:ext cx="8893174" cy="442674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b="1" dirty="0" smtClean="0">
                <a:solidFill>
                  <a:schemeClr val="bg1"/>
                </a:solidFill>
              </a:rPr>
              <a:t>AMBIENTE E SALUTE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3" name="Titolo 1"/>
          <p:cNvSpPr txBox="1">
            <a:spLocks/>
          </p:cNvSpPr>
          <p:nvPr/>
        </p:nvSpPr>
        <p:spPr>
          <a:xfrm>
            <a:off x="972000" y="1729467"/>
            <a:ext cx="7200000" cy="408623"/>
          </a:xfrm>
          <a:prstGeom prst="roundRect">
            <a:avLst/>
          </a:prstGeom>
          <a:solidFill>
            <a:srgbClr val="FFFF00"/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rgbClr val="996633"/>
                </a:solidFill>
              </a:rPr>
              <a:t>Demografia e impresa</a:t>
            </a:r>
            <a:endParaRPr lang="it-IT" sz="1800" dirty="0">
              <a:solidFill>
                <a:srgbClr val="996633"/>
              </a:solidFill>
            </a:endParaRPr>
          </a:p>
        </p:txBody>
      </p:sp>
      <p:sp>
        <p:nvSpPr>
          <p:cNvPr id="10" name="Titolo 1"/>
          <p:cNvSpPr txBox="1">
            <a:spLocks/>
          </p:cNvSpPr>
          <p:nvPr/>
        </p:nvSpPr>
        <p:spPr>
          <a:xfrm>
            <a:off x="6986720" y="2076487"/>
            <a:ext cx="1656000" cy="318801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vert="horz" wrap="square" lIns="36000" tIns="36000" rIns="36000" bIns="3600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1" dirty="0" smtClean="0">
                <a:solidFill>
                  <a:schemeClr val="bg1"/>
                </a:solidFill>
              </a:rPr>
              <a:t>Determinanti</a:t>
            </a:r>
            <a:endParaRPr lang="it-IT" sz="1400" dirty="0">
              <a:solidFill>
                <a:schemeClr val="bg1"/>
              </a:solidFill>
            </a:endParaRPr>
          </a:p>
        </p:txBody>
      </p:sp>
      <p:pic>
        <p:nvPicPr>
          <p:cNvPr id="1028" name="Picture 4" descr="densità_2017_poly"/>
          <p:cNvPicPr>
            <a:picLocks noChangeArrowheads="1"/>
          </p:cNvPicPr>
          <p:nvPr/>
        </p:nvPicPr>
        <p:blipFill>
          <a:blip r:embed="rId2" cstate="print"/>
          <a:srcRect l="4784" t="5820" r="7583" b="22076"/>
          <a:stretch>
            <a:fillRect/>
          </a:stretch>
        </p:blipFill>
        <p:spPr bwMode="auto">
          <a:xfrm>
            <a:off x="141288" y="2620328"/>
            <a:ext cx="3240000" cy="3960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029" name="Picture 5" descr="tasso_crescita_2017 (2)"/>
          <p:cNvPicPr>
            <a:picLocks noChangeArrowheads="1"/>
          </p:cNvPicPr>
          <p:nvPr/>
        </p:nvPicPr>
        <p:blipFill>
          <a:blip r:embed="rId3" cstate="print"/>
          <a:srcRect l="5235" t="11039" r="6634" b="16906"/>
          <a:stretch>
            <a:fillRect/>
          </a:stretch>
        </p:blipFill>
        <p:spPr bwMode="auto">
          <a:xfrm>
            <a:off x="5740400" y="2620328"/>
            <a:ext cx="3240000" cy="3960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220980" y="6290873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Dati  ISTAT</a:t>
            </a:r>
            <a:r>
              <a:rPr lang="it-IT" sz="900" b="1" dirty="0" smtClean="0">
                <a:solidFill>
                  <a:schemeClr val="bg1"/>
                </a:solidFill>
              </a:rPr>
              <a:t> 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dirty="0" smtClean="0">
                <a:solidFill>
                  <a:schemeClr val="bg1"/>
                </a:solidFill>
              </a:rPr>
              <a:t>31.12.2017</a:t>
            </a: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5817018" y="6290873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dirty="0" smtClean="0">
                <a:solidFill>
                  <a:schemeClr val="bg1"/>
                </a:solidFill>
              </a:rPr>
              <a:t>Dati</a:t>
            </a:r>
            <a:r>
              <a:rPr lang="it-IT" sz="900" b="1" u="sng" dirty="0" smtClean="0">
                <a:solidFill>
                  <a:schemeClr val="bg1"/>
                </a:solidFill>
              </a:rPr>
              <a:t>  UNIONCAMERE</a:t>
            </a:r>
            <a:endParaRPr lang="it-IT" sz="900" b="1" dirty="0" smtClean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31.12.2017</a:t>
            </a: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2303780" y="2477453"/>
            <a:ext cx="1008000" cy="465845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Densità della popolazione</a:t>
            </a:r>
          </a:p>
        </p:txBody>
      </p:sp>
      <p:sp>
        <p:nvSpPr>
          <p:cNvPr id="17" name="Rectangle 3"/>
          <p:cNvSpPr>
            <a:spLocks noChangeArrowheads="1"/>
          </p:cNvSpPr>
          <p:nvPr/>
        </p:nvSpPr>
        <p:spPr bwMode="auto">
          <a:xfrm>
            <a:off x="7901940" y="2477453"/>
            <a:ext cx="1008000" cy="465845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Tasso di crescita delle imprese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2897942" y="3054886"/>
            <a:ext cx="2542738" cy="1343378"/>
          </a:xfrm>
          <a:prstGeom prst="roundRect">
            <a:avLst>
              <a:gd name="adj" fmla="val 9294"/>
            </a:avLst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R="0" lvl="0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In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Italia</a:t>
            </a:r>
            <a:endParaRPr lang="it-IT" sz="11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200 </a:t>
            </a:r>
            <a:r>
              <a:rPr lang="it-IT" sz="1100" b="1" dirty="0" err="1" smtClean="0">
                <a:solidFill>
                  <a:schemeClr val="tx2">
                    <a:lumMod val="75000"/>
                  </a:schemeClr>
                </a:solidFill>
              </a:rPr>
              <a:t>ab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/km</a:t>
            </a:r>
            <a:r>
              <a:rPr lang="it-IT" sz="1100" b="1" baseline="30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</a:p>
          <a:p>
            <a:pPr marL="92075" indent="-92075" fontAlgn="base">
              <a:spcBef>
                <a:spcPts val="300"/>
              </a:spcBef>
              <a:spcAft>
                <a:spcPct val="0"/>
              </a:spcAft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Tra i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120 Comuni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Napoli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con oltre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8.000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it-IT" sz="1100" b="1" dirty="0" err="1" smtClean="0">
                <a:solidFill>
                  <a:schemeClr val="tx2">
                    <a:lumMod val="75000"/>
                  </a:schemeClr>
                </a:solidFill>
              </a:rPr>
              <a:t>ab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/km</a:t>
            </a:r>
            <a:r>
              <a:rPr lang="it-IT" sz="1100" b="1" baseline="30000" dirty="0" smtClean="0">
                <a:solidFill>
                  <a:schemeClr val="tx2">
                    <a:lumMod val="75000"/>
                  </a:schemeClr>
                </a:solidFill>
              </a:rPr>
              <a:t>2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è la città con la massima densità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Milano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Torino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con oltre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6.500 </a:t>
            </a:r>
            <a:r>
              <a:rPr lang="it-IT" sz="1100" b="1" dirty="0" err="1" smtClean="0">
                <a:solidFill>
                  <a:schemeClr val="tx2">
                    <a:lumMod val="75000"/>
                  </a:schemeClr>
                </a:solidFill>
              </a:rPr>
              <a:t>ab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/km</a:t>
            </a:r>
            <a:r>
              <a:rPr lang="it-IT" sz="1100" b="1" baseline="30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Enna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è la città con la minima densità</a:t>
            </a: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3529584" y="4535424"/>
            <a:ext cx="2548128" cy="1657198"/>
          </a:xfrm>
          <a:prstGeom prst="roundRect">
            <a:avLst>
              <a:gd name="adj" fmla="val 9294"/>
            </a:avLst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L="92075" marR="0" lvl="0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In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Italia</a:t>
            </a:r>
            <a:endParaRPr lang="it-IT" sz="11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0,8%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in aumento rispetto al dato 2016</a:t>
            </a:r>
          </a:p>
          <a:p>
            <a:pPr algn="r" fontAlgn="base">
              <a:spcBef>
                <a:spcPts val="300"/>
              </a:spcBef>
              <a:spcAft>
                <a:spcPct val="0"/>
              </a:spcAft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Tra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105 Province</a:t>
            </a:r>
          </a:p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Messina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Nuoro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Catania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Rieti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Agrigento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con crescita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superiore al 2%</a:t>
            </a:r>
          </a:p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Aosta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Alessandria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Ferrara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Cuneo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Biella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Mantova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err="1" smtClean="0">
                <a:solidFill>
                  <a:schemeClr val="tx2">
                    <a:lumMod val="75000"/>
                  </a:schemeClr>
                </a:solidFill>
              </a:rPr>
              <a:t>Forlì-Cesena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Udine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Lodi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Vercelli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con tasso di crescita negativo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tra -0.5 e 1.6%</a:t>
            </a:r>
          </a:p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lang="it-IT" sz="110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g_RAU_2018_rischio_idro_rev"/>
          <p:cNvPicPr>
            <a:picLocks noChangeArrowheads="1"/>
          </p:cNvPicPr>
          <p:nvPr/>
        </p:nvPicPr>
        <p:blipFill>
          <a:blip r:embed="rId2" cstate="print"/>
          <a:srcRect l="2313" t="4098" b="12527"/>
          <a:stretch>
            <a:fillRect/>
          </a:stretch>
        </p:blipFill>
        <p:spPr bwMode="auto">
          <a:xfrm>
            <a:off x="164846" y="2586038"/>
            <a:ext cx="3240000" cy="3960000"/>
          </a:xfrm>
          <a:prstGeom prst="rect">
            <a:avLst/>
          </a:prstGeom>
          <a:noFill/>
          <a:ln w="19050">
            <a:solidFill>
              <a:srgbClr val="6E4924"/>
            </a:solidFill>
            <a:miter lim="800000"/>
            <a:headEnd/>
            <a:tailEnd/>
          </a:ln>
        </p:spPr>
      </p:pic>
      <p:sp>
        <p:nvSpPr>
          <p:cNvPr id="2" name="Titolo 1"/>
          <p:cNvSpPr txBox="1">
            <a:spLocks/>
          </p:cNvSpPr>
          <p:nvPr/>
        </p:nvSpPr>
        <p:spPr>
          <a:xfrm>
            <a:off x="143322" y="1143378"/>
            <a:ext cx="8893174" cy="442674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b="1" dirty="0" smtClean="0">
                <a:solidFill>
                  <a:schemeClr val="bg1"/>
                </a:solidFill>
              </a:rPr>
              <a:t>AMBIENTE E SALUTE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3" name="Titolo 1"/>
          <p:cNvSpPr txBox="1">
            <a:spLocks/>
          </p:cNvSpPr>
          <p:nvPr/>
        </p:nvSpPr>
        <p:spPr>
          <a:xfrm>
            <a:off x="972000" y="1729467"/>
            <a:ext cx="7200000" cy="408623"/>
          </a:xfrm>
          <a:prstGeom prst="roundRect">
            <a:avLst/>
          </a:prstGeom>
          <a:solidFill>
            <a:srgbClr val="6E4924"/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bg1"/>
                </a:solidFill>
              </a:rPr>
              <a:t>Rischio idrogeologico</a:t>
            </a:r>
            <a:endParaRPr lang="it-IT" sz="1800" dirty="0">
              <a:solidFill>
                <a:schemeClr val="bg1"/>
              </a:solidFill>
            </a:endParaRPr>
          </a:p>
        </p:txBody>
      </p:sp>
      <p:sp>
        <p:nvSpPr>
          <p:cNvPr id="4" name="Titolo 1"/>
          <p:cNvSpPr txBox="1">
            <a:spLocks/>
          </p:cNvSpPr>
          <p:nvPr/>
        </p:nvSpPr>
        <p:spPr>
          <a:xfrm>
            <a:off x="6986720" y="2076487"/>
            <a:ext cx="1656000" cy="318801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vert="horz" wrap="square" lIns="36000" tIns="36000" rIns="36000" bIns="3600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1" dirty="0" smtClean="0">
                <a:solidFill>
                  <a:schemeClr val="bg1"/>
                </a:solidFill>
              </a:rPr>
              <a:t>Determinanti</a:t>
            </a:r>
            <a:endParaRPr lang="it-IT" sz="1400" dirty="0">
              <a:solidFill>
                <a:schemeClr val="bg1"/>
              </a:solidFill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027594" y="6290873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u="sng" dirty="0" smtClean="0">
                <a:solidFill>
                  <a:schemeClr val="bg1"/>
                </a:solidFill>
              </a:rPr>
              <a:t>Dati ISPRA</a:t>
            </a:r>
            <a:endParaRPr lang="it-IT" sz="1000" b="1" dirty="0" smtClean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2017</a:t>
            </a:r>
          </a:p>
        </p:txBody>
      </p:sp>
      <p:pic>
        <p:nvPicPr>
          <p:cNvPr id="2050" name="Picture 2" descr="Fig_RAU_2018_rischio_frane_rev"/>
          <p:cNvPicPr>
            <a:picLocks noChangeArrowheads="1"/>
          </p:cNvPicPr>
          <p:nvPr/>
        </p:nvPicPr>
        <p:blipFill>
          <a:blip r:embed="rId3" cstate="print"/>
          <a:srcRect l="1900" t="3426" b="19081"/>
          <a:stretch>
            <a:fillRect/>
          </a:stretch>
        </p:blipFill>
        <p:spPr bwMode="auto">
          <a:xfrm>
            <a:off x="5760720" y="2609533"/>
            <a:ext cx="3240000" cy="3960000"/>
          </a:xfrm>
          <a:prstGeom prst="rect">
            <a:avLst/>
          </a:prstGeom>
          <a:noFill/>
          <a:ln w="19050">
            <a:solidFill>
              <a:srgbClr val="6E4924"/>
            </a:solidFill>
            <a:miter lim="800000"/>
            <a:headEnd/>
            <a:tailEnd/>
          </a:ln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6650138" y="6280713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u="sng" dirty="0" smtClean="0">
                <a:solidFill>
                  <a:schemeClr val="bg1"/>
                </a:solidFill>
              </a:rPr>
              <a:t>Dati  ISPRA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2017</a:t>
            </a:r>
            <a:endParaRPr lang="it-IT" sz="1050" b="1" dirty="0" smtClean="0">
              <a:solidFill>
                <a:schemeClr val="bg1"/>
              </a:solidFill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2130552" y="2477453"/>
            <a:ext cx="1117220" cy="465845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Popolazione esposta a alluvioni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7901940" y="2477453"/>
            <a:ext cx="1008000" cy="465845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Popolazione esposta a frane</a:t>
            </a: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468880" y="3018310"/>
            <a:ext cx="3108960" cy="1187930"/>
          </a:xfrm>
          <a:prstGeom prst="roundRect">
            <a:avLst>
              <a:gd name="adj" fmla="val 9294"/>
            </a:avLst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L="92075" indent="-92075" fontAlgn="base">
              <a:spcBef>
                <a:spcPts val="600"/>
              </a:spcBef>
              <a:spcAft>
                <a:spcPct val="0"/>
              </a:spcAft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Tra i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120 Comuni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1.567 km</a:t>
            </a:r>
            <a:r>
              <a:rPr lang="it-IT" sz="1100" b="1" baseline="30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di aree a pericolosità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elevata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3.588 km</a:t>
            </a:r>
            <a:r>
              <a:rPr lang="it-IT" sz="1100" b="1" baseline="30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di aree a pericolosità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media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Firenze, Reggio Emilia, Bologna, Ravenna, Ferrara, Rimini, Roma, Forlì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con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oltre 100.000 residenti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in aree a pericolosità media</a:t>
            </a: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3562406" y="4242816"/>
            <a:ext cx="2542738" cy="1600200"/>
          </a:xfrm>
          <a:prstGeom prst="roundRect">
            <a:avLst>
              <a:gd name="adj" fmla="val 6480"/>
            </a:avLst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L="92075" marR="0" lvl="0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In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Italia</a:t>
            </a:r>
            <a:endParaRPr lang="it-IT" sz="1100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marR="0" lvl="0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oltre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620.000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frane censite al 2017</a:t>
            </a:r>
          </a:p>
          <a:p>
            <a:pPr marL="92075" indent="-92075" algn="r" fontAlgn="base">
              <a:spcBef>
                <a:spcPts val="600"/>
              </a:spcBef>
              <a:spcAft>
                <a:spcPct val="0"/>
              </a:spcAft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Tra i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120 Comuni</a:t>
            </a: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Napoli e Genova: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oltre 29.000 residenti in aree a pericolosità elevata da frana</a:t>
            </a: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Catanzaro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 Chieti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 Massa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 Palermo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 Andria: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oltre 5.000 residenti in aree a pericolosità elevata da frana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magine 15" descr="contaminazione_acque_comuni_superficiali.jpg"/>
          <p:cNvPicPr/>
          <p:nvPr/>
        </p:nvPicPr>
        <p:blipFill>
          <a:blip r:embed="rId2" cstate="print"/>
          <a:srcRect l="7044" t="10276" r="5620" b="6252"/>
          <a:stretch>
            <a:fillRect/>
          </a:stretch>
        </p:blipFill>
        <p:spPr>
          <a:xfrm>
            <a:off x="5769864" y="2586863"/>
            <a:ext cx="3240000" cy="3960000"/>
          </a:xfrm>
          <a:prstGeom prst="rect">
            <a:avLst/>
          </a:prstGeom>
          <a:ln>
            <a:noFill/>
          </a:ln>
        </p:spPr>
      </p:pic>
      <p:pic>
        <p:nvPicPr>
          <p:cNvPr id="2050" name="Picture 2" descr="balneazione"/>
          <p:cNvPicPr>
            <a:picLocks noChangeArrowheads="1"/>
          </p:cNvPicPr>
          <p:nvPr/>
        </p:nvPicPr>
        <p:blipFill>
          <a:blip r:embed="rId3" cstate="print"/>
          <a:srcRect l="7333" t="9501" r="7007" b="16527"/>
          <a:stretch>
            <a:fillRect/>
          </a:stretch>
        </p:blipFill>
        <p:spPr bwMode="auto">
          <a:xfrm>
            <a:off x="138113" y="2586863"/>
            <a:ext cx="3240000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olo 1"/>
          <p:cNvSpPr txBox="1">
            <a:spLocks/>
          </p:cNvSpPr>
          <p:nvPr/>
        </p:nvSpPr>
        <p:spPr>
          <a:xfrm>
            <a:off x="143322" y="1143378"/>
            <a:ext cx="8893174" cy="442674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b="1" dirty="0" smtClean="0">
                <a:solidFill>
                  <a:schemeClr val="bg1"/>
                </a:solidFill>
              </a:rPr>
              <a:t>AMBIENTE E SALUTE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3" name="Titolo 1"/>
          <p:cNvSpPr txBox="1">
            <a:spLocks/>
          </p:cNvSpPr>
          <p:nvPr/>
        </p:nvSpPr>
        <p:spPr>
          <a:xfrm>
            <a:off x="972000" y="1729467"/>
            <a:ext cx="7200000" cy="408623"/>
          </a:xfrm>
          <a:prstGeom prst="roundRect">
            <a:avLst/>
          </a:prstGeom>
          <a:solidFill>
            <a:srgbClr val="78CDE8"/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rgbClr val="002060"/>
                </a:solidFill>
              </a:rPr>
              <a:t>Qualità delle acque</a:t>
            </a:r>
            <a:endParaRPr lang="it-IT" sz="1800" dirty="0">
              <a:solidFill>
                <a:srgbClr val="002060"/>
              </a:solidFill>
            </a:endParaRPr>
          </a:p>
        </p:txBody>
      </p:sp>
      <p:sp>
        <p:nvSpPr>
          <p:cNvPr id="4" name="Titolo 1"/>
          <p:cNvSpPr txBox="1">
            <a:spLocks/>
          </p:cNvSpPr>
          <p:nvPr/>
        </p:nvSpPr>
        <p:spPr>
          <a:xfrm>
            <a:off x="6978650" y="2076487"/>
            <a:ext cx="1664070" cy="31880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vert="horz" wrap="square" lIns="36000" tIns="36000" rIns="36000" bIns="3600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1" dirty="0" smtClean="0">
                <a:solidFill>
                  <a:schemeClr val="bg1"/>
                </a:solidFill>
              </a:rPr>
              <a:t>Impatti</a:t>
            </a:r>
            <a:endParaRPr lang="it-IT" sz="1400" dirty="0">
              <a:solidFill>
                <a:schemeClr val="bg1"/>
              </a:solidFill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19084" y="6236209"/>
            <a:ext cx="900000" cy="520510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u="sng" dirty="0" smtClean="0">
                <a:solidFill>
                  <a:schemeClr val="bg1"/>
                </a:solidFill>
              </a:rPr>
              <a:t>Dati Min. Salute</a:t>
            </a:r>
            <a:endParaRPr lang="it-IT" sz="1000" b="1" dirty="0" smtClean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2014-2017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687091" y="2304288"/>
            <a:ext cx="1008000" cy="537067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Classificazione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>
                <a:solidFill>
                  <a:schemeClr val="bg1"/>
                </a:solidFill>
              </a:rPr>
              <a:t>a</a:t>
            </a:r>
            <a:r>
              <a:rPr lang="it-IT" sz="1000" b="1" dirty="0" smtClean="0">
                <a:solidFill>
                  <a:schemeClr val="bg1"/>
                </a:solidFill>
              </a:rPr>
              <a:t>cque di balneazione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7921316" y="2454530"/>
            <a:ext cx="1008000" cy="525776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Pesticidi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>
                <a:solidFill>
                  <a:schemeClr val="bg1"/>
                </a:solidFill>
              </a:rPr>
              <a:t>n</a:t>
            </a:r>
            <a:r>
              <a:rPr lang="it-IT" sz="1000" b="1" dirty="0" smtClean="0">
                <a:solidFill>
                  <a:schemeClr val="bg1"/>
                </a:solidFill>
              </a:rPr>
              <a:t>elle acque superficiali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6986720" y="6293901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u="sng" dirty="0" smtClean="0">
                <a:solidFill>
                  <a:schemeClr val="bg1"/>
                </a:solidFill>
              </a:rPr>
              <a:t>Dati SNPA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2016</a:t>
            </a: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833934" y="3539518"/>
            <a:ext cx="2542738" cy="1032482"/>
          </a:xfrm>
          <a:prstGeom prst="roundRect">
            <a:avLst>
              <a:gd name="adj" fmla="val 9294"/>
            </a:avLst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Tra le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Province</a:t>
            </a: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 italiane (al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2017</a:t>
            </a: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endParaRPr lang="it-IT" sz="11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45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hanno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il 100%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delle acque in stato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eccellente o buono</a:t>
            </a:r>
            <a:endParaRPr lang="it-IT" sz="1100" b="1" baseline="30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36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hanno tra il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75%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e il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 99%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delle acque in stato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eccellente o buono</a:t>
            </a:r>
            <a:endParaRPr lang="it-IT" sz="1100" b="1" baseline="3000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3598982" y="4752622"/>
            <a:ext cx="2542738" cy="1270226"/>
          </a:xfrm>
          <a:prstGeom prst="roundRect">
            <a:avLst>
              <a:gd name="adj" fmla="val 9294"/>
            </a:avLst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Nei 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176 punti</a:t>
            </a: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 di monitoraggio</a:t>
            </a:r>
            <a:endParaRPr lang="it-IT" sz="11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in oltre il 65%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è riscontrata la presenza di pesticidi</a:t>
            </a:r>
          </a:p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il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23%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ha concentrazione di pesticidi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superiore ai limiti normativi</a:t>
            </a:r>
            <a:endParaRPr lang="it-IT" sz="1100" b="1" baseline="30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24 Comuni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hanno livelli di concentrazione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non conformi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143322" y="1143378"/>
            <a:ext cx="8893174" cy="442674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b="1" dirty="0" smtClean="0">
                <a:solidFill>
                  <a:schemeClr val="bg1"/>
                </a:solidFill>
              </a:rPr>
              <a:t>AMBIENTE E SALUTE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3" name="Titolo 1"/>
          <p:cNvSpPr txBox="1">
            <a:spLocks/>
          </p:cNvSpPr>
          <p:nvPr/>
        </p:nvSpPr>
        <p:spPr>
          <a:xfrm>
            <a:off x="972000" y="1729467"/>
            <a:ext cx="7200000" cy="408623"/>
          </a:xfrm>
          <a:prstGeom prst="roundRect">
            <a:avLst/>
          </a:prstGeom>
          <a:solidFill>
            <a:srgbClr val="FFCC99"/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accent6">
                    <a:lumMod val="50000"/>
                  </a:schemeClr>
                </a:solidFill>
              </a:rPr>
              <a:t>Qualità dell’aria e inquinanti atmosferici</a:t>
            </a:r>
            <a:endParaRPr lang="it-IT" sz="1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074" name="Immagine 0" descr="PM10_2017.jpg"/>
          <p:cNvPicPr>
            <a:picLocks noChangeArrowheads="1"/>
          </p:cNvPicPr>
          <p:nvPr/>
        </p:nvPicPr>
        <p:blipFill>
          <a:blip r:embed="rId2" cstate="print"/>
          <a:srcRect t="4463" b="17176"/>
          <a:stretch>
            <a:fillRect/>
          </a:stretch>
        </p:blipFill>
        <p:spPr bwMode="auto">
          <a:xfrm>
            <a:off x="139700" y="2609533"/>
            <a:ext cx="3240000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Immagine 9" descr="BAP_2017.jpg"/>
          <p:cNvPicPr>
            <a:picLocks noChangeArrowheads="1"/>
          </p:cNvPicPr>
          <p:nvPr/>
        </p:nvPicPr>
        <p:blipFill>
          <a:blip r:embed="rId3" cstate="print"/>
          <a:srcRect t="4225" b="15633"/>
          <a:stretch>
            <a:fillRect/>
          </a:stretch>
        </p:blipFill>
        <p:spPr bwMode="auto">
          <a:xfrm>
            <a:off x="5760720" y="2609533"/>
            <a:ext cx="3240000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303780" y="2477453"/>
            <a:ext cx="1008000" cy="465845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Superamenti soglia PM10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7901940" y="2477453"/>
            <a:ext cx="1008000" cy="465845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Superamenti soglia  B(a)P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220980" y="6290873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Dati  SNPA</a:t>
            </a:r>
            <a:endParaRPr lang="it-IT" sz="900" b="1" dirty="0" smtClean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dirty="0" smtClean="0">
                <a:solidFill>
                  <a:schemeClr val="bg1"/>
                </a:solidFill>
              </a:rPr>
              <a:t>2017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5859550" y="6290873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Dati  SNPA</a:t>
            </a:r>
            <a:endParaRPr lang="it-IT" sz="900" b="1" dirty="0" smtClean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2017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6986720" y="2076487"/>
            <a:ext cx="1656000" cy="31880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vert="horz" wrap="square" lIns="36000" tIns="36000" rIns="36000" bIns="3600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1" dirty="0" smtClean="0">
                <a:solidFill>
                  <a:schemeClr val="bg1"/>
                </a:solidFill>
              </a:rPr>
              <a:t>Impatti</a:t>
            </a:r>
            <a:endParaRPr lang="it-IT" sz="1400" dirty="0">
              <a:solidFill>
                <a:schemeClr val="bg1"/>
              </a:solidFill>
            </a:endParaRP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2816352" y="3026664"/>
            <a:ext cx="2871216" cy="1664208"/>
          </a:xfrm>
          <a:prstGeom prst="roundRect">
            <a:avLst>
              <a:gd name="adj" fmla="val 9294"/>
            </a:avLst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Nelle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106 aree urbane</a:t>
            </a: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 considerate</a:t>
            </a:r>
            <a:endParaRPr lang="it-IT" sz="11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nel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2017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in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35 aree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superato il valore limite giornaliero (50 µg/m</a:t>
            </a:r>
            <a:r>
              <a:rPr lang="it-IT" sz="1100" baseline="30000" dirty="0" smtClean="0">
                <a:solidFill>
                  <a:schemeClr val="tx2">
                    <a:lumMod val="75000"/>
                  </a:schemeClr>
                </a:solidFill>
              </a:rPr>
              <a:t>3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per non più di 35 </a:t>
            </a:r>
            <a:r>
              <a:rPr lang="it-IT" sz="1100" dirty="0" err="1" smtClean="0">
                <a:solidFill>
                  <a:schemeClr val="tx2">
                    <a:lumMod val="75000"/>
                  </a:schemeClr>
                </a:solidFill>
              </a:rPr>
              <a:t>gg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endParaRPr lang="it-IT" sz="1100" baseline="30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in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73 casi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(su 90), osservata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riduzione significativa delle concentrazioni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nel primo semestre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2018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in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7 aree urbane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superato il valore limite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al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10.12.2018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in 19 aree urbane superato il valore limite</a:t>
            </a: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3544118" y="4972078"/>
            <a:ext cx="2542738" cy="1270226"/>
          </a:xfrm>
          <a:prstGeom prst="roundRect">
            <a:avLst>
              <a:gd name="adj" fmla="val 9294"/>
            </a:avLst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Nelle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72 aree urbane</a:t>
            </a: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 considerate</a:t>
            </a:r>
            <a:endParaRPr lang="it-IT" sz="11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in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11 aree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superato il valore obiettivo </a:t>
            </a:r>
            <a:b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(1 ng/m</a:t>
            </a:r>
            <a:r>
              <a:rPr lang="it-IT" sz="1100" baseline="30000" dirty="0" smtClean="0">
                <a:solidFill>
                  <a:schemeClr val="tx2">
                    <a:lumMod val="75000"/>
                  </a:schemeClr>
                </a:solidFill>
              </a:rPr>
              <a:t>3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media annuale)</a:t>
            </a:r>
            <a:endParaRPr lang="it-IT" sz="1100" baseline="30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superamenti in gran parte nel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Nord</a:t>
            </a: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superamenti anche a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Frosinone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Terni</a:t>
            </a: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Sondrio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area con il valore medio annuo più elevato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143322" y="1143378"/>
            <a:ext cx="8893174" cy="442674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b="1" dirty="0" smtClean="0">
                <a:solidFill>
                  <a:schemeClr val="bg1"/>
                </a:solidFill>
              </a:rPr>
              <a:t>AMBIENTE E SALUTE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3" name="Titolo 1"/>
          <p:cNvSpPr txBox="1">
            <a:spLocks/>
          </p:cNvSpPr>
          <p:nvPr/>
        </p:nvSpPr>
        <p:spPr>
          <a:xfrm>
            <a:off x="972000" y="1729467"/>
            <a:ext cx="7200000" cy="408623"/>
          </a:xfrm>
          <a:prstGeom prst="roundRect">
            <a:avLst/>
          </a:prstGeom>
          <a:solidFill>
            <a:srgbClr val="FFCC99"/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accent6">
                    <a:lumMod val="50000"/>
                  </a:schemeClr>
                </a:solidFill>
              </a:rPr>
              <a:t>Inquinamento indoor</a:t>
            </a:r>
            <a:endParaRPr lang="it-IT" sz="1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4564" y="2554668"/>
            <a:ext cx="4142152" cy="2871788"/>
          </a:xfrm>
          <a:prstGeom prst="rect">
            <a:avLst/>
          </a:prstGeom>
          <a:solidFill>
            <a:srgbClr val="ED7D31"/>
          </a:solidFill>
          <a:ln w="9525">
            <a:solidFill>
              <a:srgbClr val="FF6600"/>
            </a:solidFill>
            <a:miter lim="800000"/>
            <a:headEnd/>
            <a:tailEnd/>
          </a:ln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232404" y="2422589"/>
            <a:ext cx="1008000" cy="465845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Casi di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Legionellosi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769364" y="5077769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Dati ISS</a:t>
            </a:r>
            <a:endParaRPr lang="it-IT" sz="900" b="1" dirty="0" smtClean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dirty="0" smtClean="0">
                <a:solidFill>
                  <a:schemeClr val="bg1"/>
                </a:solidFill>
              </a:rPr>
              <a:t>2018</a:t>
            </a:r>
          </a:p>
        </p:txBody>
      </p:sp>
      <p:grpSp>
        <p:nvGrpSpPr>
          <p:cNvPr id="19" name="Gruppo 18"/>
          <p:cNvGrpSpPr/>
          <p:nvPr/>
        </p:nvGrpSpPr>
        <p:grpSpPr>
          <a:xfrm>
            <a:off x="4779264" y="3823848"/>
            <a:ext cx="4104640" cy="2659248"/>
            <a:chOff x="4724400" y="3751712"/>
            <a:chExt cx="4104640" cy="2659248"/>
          </a:xfrm>
        </p:grpSpPr>
        <p:grpSp>
          <p:nvGrpSpPr>
            <p:cNvPr id="15" name="Gruppo 14"/>
            <p:cNvGrpSpPr/>
            <p:nvPr/>
          </p:nvGrpSpPr>
          <p:grpSpPr>
            <a:xfrm>
              <a:off x="4833257" y="3751712"/>
              <a:ext cx="3889169" cy="2571898"/>
              <a:chOff x="4601688" y="4137660"/>
              <a:chExt cx="3889169" cy="2571898"/>
            </a:xfrm>
          </p:grpSpPr>
          <p:pic>
            <p:nvPicPr>
              <p:cNvPr id="4103" name="Picture 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3423" r="10079"/>
              <a:stretch>
                <a:fillRect/>
              </a:stretch>
            </p:blipFill>
            <p:spPr bwMode="auto">
              <a:xfrm>
                <a:off x="4601688" y="4137660"/>
                <a:ext cx="1929741" cy="25273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4104" name="Picture 8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9772" r="5691" b="6248"/>
              <a:stretch>
                <a:fillRect/>
              </a:stretch>
            </p:blipFill>
            <p:spPr bwMode="auto">
              <a:xfrm>
                <a:off x="6584867" y="4482000"/>
                <a:ext cx="1905990" cy="22275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sp>
          <p:nvSpPr>
            <p:cNvPr id="18" name="Rettangolo 17"/>
            <p:cNvSpPr/>
            <p:nvPr/>
          </p:nvSpPr>
          <p:spPr>
            <a:xfrm>
              <a:off x="4724400" y="3759200"/>
              <a:ext cx="4104640" cy="2651760"/>
            </a:xfrm>
            <a:prstGeom prst="rect">
              <a:avLst/>
            </a:prstGeom>
            <a:noFill/>
            <a:ln>
              <a:solidFill>
                <a:srgbClr val="FFCC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7509764" y="3682429"/>
            <a:ext cx="1008000" cy="465845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Esposizione al gas Radon</a:t>
            </a:r>
          </a:p>
        </p:txBody>
      </p:sp>
      <p:sp>
        <p:nvSpPr>
          <p:cNvPr id="17" name="Rectangle 3"/>
          <p:cNvSpPr>
            <a:spLocks noChangeArrowheads="1"/>
          </p:cNvSpPr>
          <p:nvPr/>
        </p:nvSpPr>
        <p:spPr bwMode="auto">
          <a:xfrm>
            <a:off x="6341364" y="6286809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dirty="0" smtClean="0">
                <a:solidFill>
                  <a:schemeClr val="bg1"/>
                </a:solidFill>
              </a:rPr>
              <a:t>Dati</a:t>
            </a:r>
            <a:r>
              <a:rPr lang="it-IT" sz="900" b="1" u="sng" dirty="0" smtClean="0">
                <a:solidFill>
                  <a:schemeClr val="bg1"/>
                </a:solidFill>
              </a:rPr>
              <a:t> 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ISIN-SNPA</a:t>
            </a:r>
            <a:endParaRPr lang="it-IT" sz="900" b="1" dirty="0" smtClean="0">
              <a:solidFill>
                <a:schemeClr val="bg1"/>
              </a:solidFill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4271364" y="2692760"/>
            <a:ext cx="3610764" cy="882544"/>
          </a:xfrm>
          <a:prstGeom prst="roundRect">
            <a:avLst>
              <a:gd name="adj" fmla="val 13817"/>
            </a:avLst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In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Italia</a:t>
            </a: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 (nel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2017</a:t>
            </a: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2.014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casi notificati, pari a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33,2 casi per milione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di abitanti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dal 2015,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trend in aumento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dell’incidenza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nelle regioni del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Nord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maggior numero di casi notificati</a:t>
            </a:r>
          </a:p>
          <a:p>
            <a:pPr marL="0" marR="0" lvl="0" indent="0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10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2" name="Rectangle 3"/>
          <p:cNvSpPr>
            <a:spLocks noChangeArrowheads="1"/>
          </p:cNvSpPr>
          <p:nvPr/>
        </p:nvSpPr>
        <p:spPr bwMode="auto">
          <a:xfrm>
            <a:off x="249575" y="5624568"/>
            <a:ext cx="4612540" cy="967896"/>
          </a:xfrm>
          <a:prstGeom prst="roundRect">
            <a:avLst>
              <a:gd name="adj" fmla="val 13817"/>
            </a:avLst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Indagine nazionale 1989-1998</a:t>
            </a: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Radon è un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gas naturale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proveniente dal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suolo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dai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materiali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di costruzione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e dall’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acqua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seconda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causa di tumore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polmonare dopo il fumo di tabacco</a:t>
            </a: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300 </a:t>
            </a:r>
            <a:r>
              <a:rPr lang="it-IT" sz="1100" b="1" dirty="0" err="1" smtClean="0">
                <a:solidFill>
                  <a:schemeClr val="tx2">
                    <a:lumMod val="75000"/>
                  </a:schemeClr>
                </a:solidFill>
              </a:rPr>
              <a:t>Bq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/m</a:t>
            </a:r>
            <a:r>
              <a:rPr lang="it-IT" sz="1100" b="1" baseline="30000" dirty="0" smtClean="0">
                <a:solidFill>
                  <a:schemeClr val="tx2">
                    <a:lumMod val="75000"/>
                  </a:schemeClr>
                </a:solidFill>
              </a:rPr>
              <a:t>3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valore medio annuo,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limite di concentrazione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per abitazioni e luoghi di lavoro stabilito dalle Direttive Europee</a:t>
            </a:r>
          </a:p>
        </p:txBody>
      </p:sp>
      <p:sp>
        <p:nvSpPr>
          <p:cNvPr id="21" name="Titolo 1"/>
          <p:cNvSpPr txBox="1">
            <a:spLocks/>
          </p:cNvSpPr>
          <p:nvPr/>
        </p:nvSpPr>
        <p:spPr>
          <a:xfrm>
            <a:off x="6986720" y="2076487"/>
            <a:ext cx="1656000" cy="31880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vert="horz" wrap="square" lIns="36000" tIns="36000" rIns="36000" bIns="3600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1" dirty="0" smtClean="0">
                <a:solidFill>
                  <a:schemeClr val="bg1"/>
                </a:solidFill>
              </a:rPr>
              <a:t>Impatti</a:t>
            </a:r>
            <a:endParaRPr lang="it-IT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Sorgenti_controllate_2018"/>
          <p:cNvPicPr>
            <a:picLocks noChangeArrowheads="1"/>
          </p:cNvPicPr>
          <p:nvPr/>
        </p:nvPicPr>
        <p:blipFill>
          <a:blip r:embed="rId2" cstate="print"/>
          <a:srcRect l="5768" t="9985" r="5719" b="18551"/>
          <a:stretch>
            <a:fillRect/>
          </a:stretch>
        </p:blipFill>
        <p:spPr bwMode="auto">
          <a:xfrm>
            <a:off x="5749989" y="2586038"/>
            <a:ext cx="3240000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Anonimo"/>
          <p:cNvPicPr>
            <a:picLocks noChangeArrowheads="1"/>
          </p:cNvPicPr>
          <p:nvPr/>
        </p:nvPicPr>
        <p:blipFill>
          <a:blip r:embed="rId3" cstate="print"/>
          <a:srcRect t="6441" r="1298" b="12988"/>
          <a:stretch>
            <a:fillRect/>
          </a:stretch>
        </p:blipFill>
        <p:spPr bwMode="auto">
          <a:xfrm>
            <a:off x="138113" y="2586037"/>
            <a:ext cx="3240000" cy="3960000"/>
          </a:xfrm>
          <a:prstGeom prst="rect">
            <a:avLst/>
          </a:prstGeom>
          <a:solidFill>
            <a:srgbClr val="FFFFFF"/>
          </a:solidFill>
          <a:ln w="12700">
            <a:noFill/>
            <a:miter lim="800000"/>
            <a:headEnd/>
            <a:tailEnd/>
          </a:ln>
        </p:spPr>
      </p:pic>
      <p:sp>
        <p:nvSpPr>
          <p:cNvPr id="2" name="Titolo 1"/>
          <p:cNvSpPr txBox="1">
            <a:spLocks/>
          </p:cNvSpPr>
          <p:nvPr/>
        </p:nvSpPr>
        <p:spPr>
          <a:xfrm>
            <a:off x="143322" y="1143378"/>
            <a:ext cx="8893174" cy="442674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b="1" dirty="0" smtClean="0">
                <a:solidFill>
                  <a:schemeClr val="bg1"/>
                </a:solidFill>
              </a:rPr>
              <a:t>AMBIENTE E SALUTE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3" name="Titolo 1"/>
          <p:cNvSpPr txBox="1">
            <a:spLocks/>
          </p:cNvSpPr>
          <p:nvPr/>
        </p:nvSpPr>
        <p:spPr>
          <a:xfrm>
            <a:off x="972000" y="1729467"/>
            <a:ext cx="7200000" cy="408623"/>
          </a:xfrm>
          <a:prstGeom prst="roundRect">
            <a:avLst/>
          </a:prstGeom>
          <a:solidFill>
            <a:srgbClr val="FF0000"/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bg1"/>
                </a:solidFill>
              </a:rPr>
              <a:t>Parco veicolare e inquinamento acustico</a:t>
            </a:r>
            <a:endParaRPr lang="it-IT" sz="1800" dirty="0">
              <a:solidFill>
                <a:schemeClr val="bg1"/>
              </a:solidFill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303780" y="2477453"/>
            <a:ext cx="1008000" cy="465845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err="1" smtClean="0">
                <a:solidFill>
                  <a:schemeClr val="bg1"/>
                </a:solidFill>
              </a:rPr>
              <a:t>Var</a:t>
            </a:r>
            <a:r>
              <a:rPr lang="it-IT" sz="1000" b="1" dirty="0" smtClean="0">
                <a:solidFill>
                  <a:schemeClr val="bg1"/>
                </a:solidFill>
              </a:rPr>
              <a:t>. % auto Euro 4+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20980" y="6245153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Dati  ACI</a:t>
            </a:r>
            <a:endParaRPr lang="it-IT" sz="900" b="1" dirty="0" smtClean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dirty="0" smtClean="0">
                <a:solidFill>
                  <a:schemeClr val="bg1"/>
                </a:solidFill>
              </a:rPr>
              <a:t>2017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7901940" y="2477453"/>
            <a:ext cx="1008000" cy="465845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Superamenti limiti normativi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6302929" y="6217721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Dati  SNPA</a:t>
            </a:r>
            <a:endParaRPr lang="it-IT" sz="900" b="1" dirty="0" smtClean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2017</a:t>
            </a:r>
          </a:p>
        </p:txBody>
      </p:sp>
      <p:sp>
        <p:nvSpPr>
          <p:cNvPr id="15" name="Titolo 1"/>
          <p:cNvSpPr txBox="1">
            <a:spLocks/>
          </p:cNvSpPr>
          <p:nvPr/>
        </p:nvSpPr>
        <p:spPr>
          <a:xfrm>
            <a:off x="7805776" y="2065307"/>
            <a:ext cx="816954" cy="31880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vert="horz" wrap="square" lIns="72000" tIns="36000" rIns="72000" bIns="3600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it-IT" sz="1400" b="1" dirty="0" smtClean="0">
                <a:solidFill>
                  <a:schemeClr val="bg1"/>
                </a:solidFill>
              </a:rPr>
              <a:t>Impatti</a:t>
            </a:r>
            <a:endParaRPr lang="it-IT" sz="1400" dirty="0">
              <a:solidFill>
                <a:schemeClr val="bg1"/>
              </a:solidFill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6779351" y="2065307"/>
            <a:ext cx="1108443" cy="318801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vert="horz" wrap="square" lIns="36000" tIns="36000" rIns="36000" bIns="3600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1" dirty="0" smtClean="0">
                <a:solidFill>
                  <a:schemeClr val="bg1"/>
                </a:solidFill>
              </a:rPr>
              <a:t>Determinanti</a:t>
            </a:r>
            <a:endParaRPr lang="it-IT" sz="1400" dirty="0">
              <a:solidFill>
                <a:schemeClr val="bg1"/>
              </a:solidFill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2761488" y="3009166"/>
            <a:ext cx="2916936" cy="1699994"/>
          </a:xfrm>
          <a:prstGeom prst="roundRect">
            <a:avLst>
              <a:gd name="adj" fmla="val 9294"/>
            </a:avLst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R="0" lvl="0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In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Italia</a:t>
            </a:r>
            <a:endParaRPr lang="it-IT" sz="11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oltre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37,5 milioni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di autovetture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23%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del parco auto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ha standard emissivo </a:t>
            </a:r>
            <a:b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da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Euro 0 fino Euro 2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(in diminuzione)</a:t>
            </a:r>
          </a:p>
          <a:p>
            <a:pPr marL="92075" indent="-92075" fontAlgn="base">
              <a:spcBef>
                <a:spcPts val="300"/>
              </a:spcBef>
              <a:spcAft>
                <a:spcPct val="0"/>
              </a:spcAft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Tra i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120 Comuni</a:t>
            </a: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, dal </a:t>
            </a: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2012 al 2017</a:t>
            </a:r>
            <a:endParaRPr lang="it-IT" sz="1100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Andria, Barletta, Marsala e Giugliano in C.,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aumento più consistente di auto Euro 4 o sup.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Carrara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aumento di auto Euro 4 o sup. inferiore al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25%</a:t>
            </a:r>
          </a:p>
        </p:txBody>
      </p:sp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3443534" y="4791456"/>
            <a:ext cx="2542738" cy="1645920"/>
          </a:xfrm>
          <a:prstGeom prst="roundRect">
            <a:avLst>
              <a:gd name="adj" fmla="val 9294"/>
            </a:avLst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Tra i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120 Comuni</a:t>
            </a: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1.392 sorgenti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acustiche controllate</a:t>
            </a:r>
            <a:endParaRPr lang="it-IT" sz="1100" baseline="30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34,5%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delle sorgenti con superamenti dei limiti normativi </a:t>
            </a: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superamenti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in diminuzione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rispetto al passato</a:t>
            </a: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Verbania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Pordenone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Gorizia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Rieti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con oltre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15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sorgenti con superamenti</a:t>
            </a:r>
            <a:b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(per 100.000 </a:t>
            </a:r>
            <a:r>
              <a:rPr lang="it-IT" sz="1100" dirty="0" err="1" smtClean="0">
                <a:solidFill>
                  <a:schemeClr val="tx2">
                    <a:lumMod val="75000"/>
                  </a:schemeClr>
                </a:solidFill>
              </a:rPr>
              <a:t>ab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magine 21" descr="E:\SCIA\RAU - capitolo ARIA\mappe\trend\Mappa tematica 4 - notti tropicali NEW.jpeg"/>
          <p:cNvPicPr>
            <a:picLocks noChangeArrowheads="1"/>
          </p:cNvPicPr>
          <p:nvPr/>
        </p:nvPicPr>
        <p:blipFill>
          <a:blip r:embed="rId2" cstate="print"/>
          <a:srcRect l="3010" t="12766" r="3160" b="3842"/>
          <a:stretch>
            <a:fillRect/>
          </a:stretch>
        </p:blipFill>
        <p:spPr bwMode="auto">
          <a:xfrm>
            <a:off x="5715000" y="2586038"/>
            <a:ext cx="3240000" cy="3960000"/>
          </a:xfrm>
          <a:prstGeom prst="rect">
            <a:avLst/>
          </a:prstGeom>
          <a:noFill/>
          <a:ln w="1905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sp>
        <p:nvSpPr>
          <p:cNvPr id="2" name="Titolo 1"/>
          <p:cNvSpPr txBox="1">
            <a:spLocks/>
          </p:cNvSpPr>
          <p:nvPr/>
        </p:nvSpPr>
        <p:spPr>
          <a:xfrm>
            <a:off x="143322" y="1143378"/>
            <a:ext cx="8893174" cy="442674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b="1" dirty="0" smtClean="0">
                <a:solidFill>
                  <a:schemeClr val="bg1"/>
                </a:solidFill>
              </a:rPr>
              <a:t>CAMBIAMENTI CLIMATICI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3" name="Titolo 1"/>
          <p:cNvSpPr txBox="1">
            <a:spLocks/>
          </p:cNvSpPr>
          <p:nvPr/>
        </p:nvSpPr>
        <p:spPr>
          <a:xfrm>
            <a:off x="972000" y="1729467"/>
            <a:ext cx="7200000" cy="408623"/>
          </a:xfrm>
          <a:prstGeom prst="roundRect">
            <a:avLst/>
          </a:prstGeom>
          <a:solidFill>
            <a:srgbClr val="FFCC99"/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accent6">
                    <a:lumMod val="50000"/>
                  </a:schemeClr>
                </a:solidFill>
              </a:rPr>
              <a:t>Temperature estreme</a:t>
            </a:r>
            <a:endParaRPr lang="it-IT" sz="1800" baseline="-250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Immagine 4"/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5" t="13953" r="4014" b="2946"/>
          <a:stretch/>
        </p:blipFill>
        <p:spPr>
          <a:xfrm>
            <a:off x="143322" y="2592683"/>
            <a:ext cx="3240000" cy="3960000"/>
          </a:xfrm>
          <a:prstGeom prst="rect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197450" y="2450021"/>
            <a:ext cx="1152000" cy="684000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Anomalie 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err="1" smtClean="0">
                <a:solidFill>
                  <a:schemeClr val="bg1"/>
                </a:solidFill>
              </a:rPr>
              <a:t>Tmax</a:t>
            </a:r>
            <a:r>
              <a:rPr lang="it-IT" sz="1000" b="1" dirty="0" smtClean="0">
                <a:solidFill>
                  <a:schemeClr val="bg1"/>
                </a:solidFill>
              </a:rPr>
              <a:t> in estate 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rispetto al periodo 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1971-2000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071678" y="3171849"/>
            <a:ext cx="2520000" cy="1025247"/>
          </a:xfrm>
          <a:prstGeom prst="roundRect">
            <a:avLst>
              <a:gd name="adj" fmla="val 13104"/>
            </a:avLst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Nelle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14 aree metropolitane</a:t>
            </a:r>
            <a:endParaRPr lang="it-IT" sz="1100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valori medi superiori a quelli normali per tutte le stazioni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Palermo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valore medio leggermente inferiore al valore normale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3566160" y="4349299"/>
            <a:ext cx="2514600" cy="1338269"/>
          </a:xfrm>
          <a:prstGeom prst="roundRect">
            <a:avLst>
              <a:gd name="adj" fmla="val 7389"/>
            </a:avLst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Nelle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14 aree metropolitane</a:t>
            </a:r>
            <a:endParaRPr lang="it-IT" sz="11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quasi tutti i trend sono positivi</a:t>
            </a:r>
          </a:p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Napoli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l’aumento più consistente e significativo</a:t>
            </a:r>
          </a:p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Roma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Fiumicino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Messina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trend positivo non significativo</a:t>
            </a:r>
          </a:p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Palermo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trend negativo</a:t>
            </a:r>
          </a:p>
        </p:txBody>
      </p:sp>
      <p:sp>
        <p:nvSpPr>
          <p:cNvPr id="10" name="Titolo 1"/>
          <p:cNvSpPr txBox="1">
            <a:spLocks/>
          </p:cNvSpPr>
          <p:nvPr/>
        </p:nvSpPr>
        <p:spPr>
          <a:xfrm>
            <a:off x="6978650" y="2076487"/>
            <a:ext cx="824923" cy="31880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vert="horz" wrap="square" lIns="36000" tIns="36000" rIns="36000" bIns="3600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1" dirty="0" smtClean="0">
                <a:solidFill>
                  <a:schemeClr val="bg1"/>
                </a:solidFill>
              </a:rPr>
              <a:t>Impatti</a:t>
            </a:r>
            <a:endParaRPr lang="it-IT" sz="1400" dirty="0">
              <a:solidFill>
                <a:schemeClr val="bg1"/>
              </a:solidFill>
            </a:endParaRPr>
          </a:p>
        </p:txBody>
      </p:sp>
      <p:sp>
        <p:nvSpPr>
          <p:cNvPr id="11" name="Titolo 1"/>
          <p:cNvSpPr txBox="1">
            <a:spLocks/>
          </p:cNvSpPr>
          <p:nvPr/>
        </p:nvSpPr>
        <p:spPr>
          <a:xfrm>
            <a:off x="7739063" y="2074244"/>
            <a:ext cx="884526" cy="318801"/>
          </a:xfrm>
          <a:prstGeom prst="roundRect">
            <a:avLst/>
          </a:prstGeom>
          <a:solidFill>
            <a:srgbClr val="FF5050"/>
          </a:solidFill>
          <a:ln w="28575">
            <a:solidFill>
              <a:schemeClr val="bg1"/>
            </a:solidFill>
          </a:ln>
        </p:spPr>
        <p:txBody>
          <a:bodyPr vert="horz" wrap="square" lIns="36000" tIns="36000" rIns="36000" bIns="3600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1" dirty="0" smtClean="0">
                <a:solidFill>
                  <a:schemeClr val="bg1"/>
                </a:solidFill>
              </a:rPr>
              <a:t>Pressioni</a:t>
            </a:r>
            <a:endParaRPr lang="it-IT" sz="1400" dirty="0">
              <a:solidFill>
                <a:schemeClr val="bg1"/>
              </a:solidFill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798258" y="6214673"/>
            <a:ext cx="1149414" cy="504000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Dati  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Aeronautica Militare</a:t>
            </a:r>
            <a:endParaRPr lang="it-IT" sz="900" b="1" dirty="0" smtClean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dirty="0" smtClean="0">
                <a:solidFill>
                  <a:schemeClr val="bg1"/>
                </a:solidFill>
              </a:rPr>
              <a:t>2017</a:t>
            </a: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7644226" y="2428685"/>
            <a:ext cx="1152000" cy="684000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Trend notti tropicali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rispetto al periodo 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1971-2000</a:t>
            </a: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6363906" y="6229913"/>
            <a:ext cx="1149414" cy="504000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Dati  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Aeronautica Militare</a:t>
            </a:r>
            <a:endParaRPr lang="it-IT" sz="900" b="1" dirty="0" smtClean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dirty="0" smtClean="0">
                <a:solidFill>
                  <a:schemeClr val="bg1"/>
                </a:solidFill>
              </a:rPr>
              <a:t>2017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magine 14" descr="perdita_totale_aree_agricole_rit.jpg"/>
          <p:cNvPicPr/>
          <p:nvPr/>
        </p:nvPicPr>
        <p:blipFill>
          <a:blip r:embed="rId2" cstate="print"/>
          <a:srcRect l="892" t="6143" b="14676"/>
          <a:stretch>
            <a:fillRect/>
          </a:stretch>
        </p:blipFill>
        <p:spPr>
          <a:xfrm>
            <a:off x="5769864" y="2586038"/>
            <a:ext cx="3240000" cy="3960000"/>
          </a:xfrm>
          <a:prstGeom prst="rect">
            <a:avLst/>
          </a:prstGeom>
          <a:ln>
            <a:noFill/>
          </a:ln>
        </p:spPr>
      </p:pic>
      <p:sp>
        <p:nvSpPr>
          <p:cNvPr id="2" name="Titolo 1"/>
          <p:cNvSpPr txBox="1">
            <a:spLocks/>
          </p:cNvSpPr>
          <p:nvPr/>
        </p:nvSpPr>
        <p:spPr>
          <a:xfrm>
            <a:off x="143322" y="1143378"/>
            <a:ext cx="8893174" cy="442674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b="1" dirty="0" smtClean="0">
                <a:solidFill>
                  <a:schemeClr val="bg1"/>
                </a:solidFill>
              </a:rPr>
              <a:t>CAMBIAMENTI CLIMATICI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3" name="Titolo 1"/>
          <p:cNvSpPr txBox="1">
            <a:spLocks/>
          </p:cNvSpPr>
          <p:nvPr/>
        </p:nvSpPr>
        <p:spPr>
          <a:xfrm>
            <a:off x="972000" y="1729467"/>
            <a:ext cx="7200000" cy="408623"/>
          </a:xfrm>
          <a:prstGeom prst="roundRect">
            <a:avLst/>
          </a:prstGeom>
          <a:solidFill>
            <a:srgbClr val="CCFFCC"/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rgbClr val="00B050"/>
                </a:solidFill>
              </a:rPr>
              <a:t>Verde pubblico e perdita di aree agricole, naturali e seminaturali</a:t>
            </a:r>
            <a:endParaRPr lang="it-IT" sz="1800" dirty="0">
              <a:solidFill>
                <a:srgbClr val="00B050"/>
              </a:solidFill>
            </a:endParaRPr>
          </a:p>
        </p:txBody>
      </p:sp>
      <p:pic>
        <p:nvPicPr>
          <p:cNvPr id="5" name="Immagine 4"/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32" t="3721" r="1976" b="15659"/>
          <a:stretch/>
        </p:blipFill>
        <p:spPr>
          <a:xfrm>
            <a:off x="143322" y="2598900"/>
            <a:ext cx="3240000" cy="3960000"/>
          </a:xfrm>
          <a:prstGeom prst="rect">
            <a:avLst/>
          </a:prstGeom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097773" y="2395518"/>
            <a:ext cx="1224000" cy="465845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% verde pubblico su </a:t>
            </a:r>
            <a:r>
              <a:rPr lang="it-IT" sz="1000" b="1" smtClean="0">
                <a:solidFill>
                  <a:schemeClr val="bg1"/>
                </a:solidFill>
              </a:rPr>
              <a:t>superficie comunale</a:t>
            </a:r>
            <a:endParaRPr lang="it-IT" sz="1000" b="1" dirty="0" smtClean="0">
              <a:solidFill>
                <a:schemeClr val="bg1"/>
              </a:solidFill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20980" y="6278975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Dati  ISTAT, SNPA, Comuni</a:t>
            </a:r>
            <a:endParaRPr lang="it-IT" sz="900" b="1" dirty="0" smtClean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dirty="0" smtClean="0">
                <a:solidFill>
                  <a:schemeClr val="bg1"/>
                </a:solidFill>
              </a:rPr>
              <a:t>2017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7673289" y="2485110"/>
            <a:ext cx="1224000" cy="465845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Perdita di aree agricole e naturali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6023631" y="6269831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Dati  ISPRA, </a:t>
            </a:r>
            <a:r>
              <a:rPr lang="it-IT" sz="900" b="1" u="sng" dirty="0" err="1" smtClean="0">
                <a:solidFill>
                  <a:schemeClr val="bg1"/>
                </a:solidFill>
              </a:rPr>
              <a:t>Copernicus</a:t>
            </a:r>
            <a:endParaRPr lang="it-IT" sz="900" b="1" dirty="0" smtClean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dirty="0" smtClean="0">
                <a:solidFill>
                  <a:schemeClr val="bg1"/>
                </a:solidFill>
              </a:rPr>
              <a:t>2017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071678" y="2899438"/>
            <a:ext cx="2615890" cy="1440000"/>
          </a:xfrm>
          <a:prstGeom prst="roundRect">
            <a:avLst>
              <a:gd name="adj" fmla="val 10564"/>
            </a:avLst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Tra i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116 comuni</a:t>
            </a: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 considerati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84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hanno meno del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4% 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di verde pubblico rispetto alla superficie comunale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34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con percentuale inferiore al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1%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12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hanno percentuale superiori al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10%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Sondrio, Trento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e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 Monza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con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percentuale compresa tra il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25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e il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33%</a:t>
            </a: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3520440" y="4425696"/>
            <a:ext cx="2492994" cy="1911096"/>
          </a:xfrm>
          <a:prstGeom prst="roundRect">
            <a:avLst>
              <a:gd name="adj" fmla="val 9294"/>
            </a:avLst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In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Italia</a:t>
            </a:r>
          </a:p>
          <a:p>
            <a:pPr marL="0" marR="0" lvl="0" indent="0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397 ha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di superficie agricola con copertura erbacea persa</a:t>
            </a:r>
          </a:p>
          <a:p>
            <a:pPr marL="0" marR="0" lvl="0" indent="0" algn="r" defTabSz="914400" rtl="0" eaLnBrk="1" fontAlgn="base" latinLnBrk="0" hangingPunct="1"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Tra i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 120 Comuni</a:t>
            </a:r>
          </a:p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Vercelli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Verona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Venezia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Roma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hanno perso tra i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35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45 ha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di infrastrutture verdi</a:t>
            </a:r>
          </a:p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82 Comuni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hanno perso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meno di 5 ha</a:t>
            </a:r>
          </a:p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Alessandria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Potenza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Enna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non registrano perdite</a:t>
            </a:r>
          </a:p>
        </p:txBody>
      </p:sp>
      <p:sp>
        <p:nvSpPr>
          <p:cNvPr id="13" name="Titolo 1"/>
          <p:cNvSpPr txBox="1">
            <a:spLocks/>
          </p:cNvSpPr>
          <p:nvPr/>
        </p:nvSpPr>
        <p:spPr>
          <a:xfrm>
            <a:off x="6978650" y="2076487"/>
            <a:ext cx="861600" cy="31880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vert="horz" wrap="square" lIns="36000" tIns="36000" rIns="36000" bIns="3600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1" dirty="0" smtClean="0">
                <a:solidFill>
                  <a:schemeClr val="bg1"/>
                </a:solidFill>
              </a:rPr>
              <a:t>Impatti</a:t>
            </a:r>
            <a:endParaRPr lang="it-IT" sz="1400" dirty="0">
              <a:solidFill>
                <a:schemeClr val="bg1"/>
              </a:solidFill>
            </a:endParaRP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7797362" y="2074244"/>
            <a:ext cx="826227" cy="318801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vert="horz" wrap="square" lIns="36000" tIns="36000" rIns="36000" bIns="3600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1" dirty="0" smtClean="0">
                <a:solidFill>
                  <a:schemeClr val="bg1"/>
                </a:solidFill>
              </a:rPr>
              <a:t>Risposte</a:t>
            </a:r>
            <a:endParaRPr lang="it-IT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umero_alberi_monumentali_2018_tagl"/>
          <p:cNvPicPr>
            <a:picLocks noChangeArrowheads="1"/>
          </p:cNvPicPr>
          <p:nvPr/>
        </p:nvPicPr>
        <p:blipFill>
          <a:blip r:embed="rId2" cstate="print"/>
          <a:srcRect t="5697" b="13869"/>
          <a:stretch>
            <a:fillRect/>
          </a:stretch>
        </p:blipFill>
        <p:spPr bwMode="auto">
          <a:xfrm>
            <a:off x="5749608" y="2586038"/>
            <a:ext cx="3240000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magine 14" descr="Aree naturali protette_2ver_comp.jpg"/>
          <p:cNvPicPr>
            <a:picLocks/>
          </p:cNvPicPr>
          <p:nvPr/>
        </p:nvPicPr>
        <p:blipFill>
          <a:blip r:embed="rId3" cstate="print"/>
          <a:srcRect l="1498" b="10737"/>
          <a:stretch>
            <a:fillRect/>
          </a:stretch>
        </p:blipFill>
        <p:spPr>
          <a:xfrm>
            <a:off x="138113" y="2586038"/>
            <a:ext cx="3240000" cy="3960000"/>
          </a:xfrm>
          <a:prstGeom prst="rect">
            <a:avLst/>
          </a:prstGeom>
        </p:spPr>
      </p:pic>
      <p:sp>
        <p:nvSpPr>
          <p:cNvPr id="2" name="Titolo 1"/>
          <p:cNvSpPr txBox="1">
            <a:spLocks/>
          </p:cNvSpPr>
          <p:nvPr/>
        </p:nvSpPr>
        <p:spPr>
          <a:xfrm>
            <a:off x="143322" y="1143378"/>
            <a:ext cx="8893174" cy="442674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b="1" dirty="0" smtClean="0">
                <a:solidFill>
                  <a:schemeClr val="bg1"/>
                </a:solidFill>
              </a:rPr>
              <a:t>CAMBIAMENTI CLIMATICI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3" name="Titolo 1"/>
          <p:cNvSpPr txBox="1">
            <a:spLocks/>
          </p:cNvSpPr>
          <p:nvPr/>
        </p:nvSpPr>
        <p:spPr>
          <a:xfrm>
            <a:off x="972000" y="1729467"/>
            <a:ext cx="7200000" cy="408623"/>
          </a:xfrm>
          <a:prstGeom prst="roundRect">
            <a:avLst/>
          </a:prstGeom>
          <a:solidFill>
            <a:srgbClr val="CCFFCC"/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rgbClr val="00B050"/>
                </a:solidFill>
              </a:rPr>
              <a:t>Aree naturali protette e alberi monumentali</a:t>
            </a:r>
            <a:endParaRPr lang="it-IT" sz="1800" dirty="0">
              <a:solidFill>
                <a:srgbClr val="00B050"/>
              </a:solidFill>
            </a:endParaRPr>
          </a:p>
        </p:txBody>
      </p:sp>
      <p:sp>
        <p:nvSpPr>
          <p:cNvPr id="5" name="Titolo 1"/>
          <p:cNvSpPr txBox="1">
            <a:spLocks/>
          </p:cNvSpPr>
          <p:nvPr/>
        </p:nvSpPr>
        <p:spPr>
          <a:xfrm>
            <a:off x="6969252" y="2076488"/>
            <a:ext cx="1656000" cy="318801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vert="horz" wrap="none" lIns="36000" tIns="36000" rIns="36000" bIns="3600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1" dirty="0" smtClean="0">
                <a:solidFill>
                  <a:schemeClr val="bg1"/>
                </a:solidFill>
              </a:rPr>
              <a:t>Risposte</a:t>
            </a:r>
            <a:endParaRPr lang="it-IT" sz="1400" dirty="0">
              <a:solidFill>
                <a:schemeClr val="bg1"/>
              </a:solidFill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069434" y="2301494"/>
            <a:ext cx="1188000" cy="504000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Percentuale aree protette sul territorio comunale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20980" y="6290873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Dati  ISTAT, SNPA, Comuni</a:t>
            </a:r>
            <a:endParaRPr lang="it-IT" sz="900" b="1" dirty="0" smtClean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dirty="0" smtClean="0">
                <a:solidFill>
                  <a:schemeClr val="bg1"/>
                </a:solidFill>
              </a:rPr>
              <a:t>2017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7891307" y="2477453"/>
            <a:ext cx="1044000" cy="468000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1000" b="1" dirty="0" smtClean="0">
                <a:solidFill>
                  <a:schemeClr val="bg1"/>
                </a:solidFill>
              </a:rPr>
              <a:t>Numero di alberi monumentali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5859550" y="6290873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Dati  MIPAAFT</a:t>
            </a:r>
            <a:endParaRPr lang="it-IT" sz="900" b="1" dirty="0" smtClean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2017</a:t>
            </a: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2943662" y="3045742"/>
            <a:ext cx="2615890" cy="1379954"/>
          </a:xfrm>
          <a:prstGeom prst="roundRect">
            <a:avLst>
              <a:gd name="adj" fmla="val 10564"/>
            </a:avLst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Tra i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109 capoluoghi di provincia</a:t>
            </a:r>
            <a:endParaRPr lang="it-IT" sz="1100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14 città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hanno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oltre il 30%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del territorio incluso in aree naturali protette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Messina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Venezia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Cagliari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hanno tra il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50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e il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70%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del territorio incluso in ANP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aree naturali protette assenti in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14 città 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in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20 città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sono presenti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Parchi agricoli</a:t>
            </a: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3520440" y="4517136"/>
            <a:ext cx="2492994" cy="1645920"/>
          </a:xfrm>
          <a:prstGeom prst="roundRect">
            <a:avLst>
              <a:gd name="adj" fmla="val 9294"/>
            </a:avLst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Tra i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120 Comuni</a:t>
            </a:r>
          </a:p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60 Comuni hanno almeno un albero</a:t>
            </a:r>
          </a:p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413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segnalazioni totali</a:t>
            </a:r>
          </a:p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a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Roma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segnalati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46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alberi</a:t>
            </a:r>
          </a:p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Terni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L’Aquila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Palermo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Udine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Como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Milano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Trieste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Torino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Napoli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con numero di segnalazioni compreso tra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13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37</a:t>
            </a:r>
          </a:p>
          <a:p>
            <a:pPr marL="92075" marR="0" lvl="0" indent="-92075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294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alberi in contesto urbano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indice_LCPI"/>
          <p:cNvPicPr>
            <a:picLocks noChangeArrowheads="1"/>
          </p:cNvPicPr>
          <p:nvPr/>
        </p:nvPicPr>
        <p:blipFill>
          <a:blip r:embed="rId2" cstate="print"/>
          <a:srcRect l="6187" t="10292" r="5817" b="5555"/>
          <a:stretch>
            <a:fillRect/>
          </a:stretch>
        </p:blipFill>
        <p:spPr bwMode="auto">
          <a:xfrm>
            <a:off x="5788152" y="2586038"/>
            <a:ext cx="3240000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consumo_suolo_stima_ha"/>
          <p:cNvPicPr>
            <a:picLocks noChangeArrowheads="1"/>
          </p:cNvPicPr>
          <p:nvPr/>
        </p:nvPicPr>
        <p:blipFill>
          <a:blip r:embed="rId3" cstate="print"/>
          <a:srcRect l="5017" t="11201" r="6796" b="17357"/>
          <a:stretch>
            <a:fillRect/>
          </a:stretch>
        </p:blipFill>
        <p:spPr bwMode="auto">
          <a:xfrm>
            <a:off x="138113" y="2586038"/>
            <a:ext cx="3240000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olo 1"/>
          <p:cNvSpPr txBox="1">
            <a:spLocks/>
          </p:cNvSpPr>
          <p:nvPr/>
        </p:nvSpPr>
        <p:spPr>
          <a:xfrm>
            <a:off x="143322" y="1143378"/>
            <a:ext cx="8893174" cy="442674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b="1" dirty="0" smtClean="0">
                <a:solidFill>
                  <a:schemeClr val="bg1"/>
                </a:solidFill>
              </a:rPr>
              <a:t>CAMBIAMENTI CLIMATICI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3" name="Titolo 1"/>
          <p:cNvSpPr txBox="1">
            <a:spLocks/>
          </p:cNvSpPr>
          <p:nvPr/>
        </p:nvSpPr>
        <p:spPr>
          <a:xfrm>
            <a:off x="972000" y="1729467"/>
            <a:ext cx="7200000" cy="408623"/>
          </a:xfrm>
          <a:prstGeom prst="roundRect">
            <a:avLst/>
          </a:prstGeom>
          <a:solidFill>
            <a:srgbClr val="6E4924"/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bg1"/>
                </a:solidFill>
              </a:rPr>
              <a:t>Consumo di suolo e forme di urbanizzazione</a:t>
            </a:r>
            <a:endParaRPr lang="it-IT" sz="1800" baseline="-25000" dirty="0">
              <a:solidFill>
                <a:schemeClr val="bg1"/>
              </a:solidFill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197450" y="2477453"/>
            <a:ext cx="1080000" cy="465845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Superficie di suolo consumata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20980" y="6290873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Dati  SNPA</a:t>
            </a:r>
            <a:endParaRPr lang="it-IT" sz="900" b="1" dirty="0" smtClean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dirty="0" smtClean="0">
                <a:solidFill>
                  <a:schemeClr val="bg1"/>
                </a:solidFill>
              </a:rPr>
              <a:t>2017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7719239" y="2477453"/>
            <a:ext cx="1247967" cy="468000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1000" b="1" dirty="0" smtClean="0">
                <a:solidFill>
                  <a:schemeClr val="bg1"/>
                </a:solidFill>
              </a:rPr>
              <a:t>Indice </a:t>
            </a:r>
            <a:r>
              <a:rPr lang="it-IT" sz="1000" b="1" smtClean="0">
                <a:solidFill>
                  <a:schemeClr val="bg1"/>
                </a:solidFill>
              </a:rPr>
              <a:t>di compattezza urbana</a:t>
            </a:r>
            <a:endParaRPr lang="it-IT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5859550" y="6290873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Dati  SNPA</a:t>
            </a:r>
            <a:endParaRPr lang="it-IT" sz="900" b="1" dirty="0" smtClean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2017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2825496" y="3036598"/>
            <a:ext cx="2862072" cy="1626842"/>
          </a:xfrm>
          <a:prstGeom prst="roundRect">
            <a:avLst>
              <a:gd name="adj" fmla="val 11199"/>
            </a:avLst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Tra i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120 Comuni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Roma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valore più elevato con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31.700 ha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Milano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Torino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Napoli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con suolo consumato compreso tra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7.400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10.440 ha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Sondrio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Isernia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Aosta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Verbania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con suolo consumato compreso tra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400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700 ha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Vercelli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Verona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Venezia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Roma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sono le città con il maggiore incremento di consumo nell’ultimo anno </a:t>
            </a: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3493434" y="4973000"/>
            <a:ext cx="2520000" cy="1171768"/>
          </a:xfrm>
          <a:prstGeom prst="roundRect">
            <a:avLst>
              <a:gd name="adj" fmla="val 12469"/>
            </a:avLst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Tra i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120 Comuni</a:t>
            </a: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Milano, Napoli, Torino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le città con i valori più alti di compattezza urbana</a:t>
            </a: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68 comuni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con valore dell’indice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inferiore al 10%</a:t>
            </a: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Enna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la città con il valore minimo</a:t>
            </a:r>
          </a:p>
        </p:txBody>
      </p:sp>
      <p:sp>
        <p:nvSpPr>
          <p:cNvPr id="13" name="Titolo 1"/>
          <p:cNvSpPr txBox="1">
            <a:spLocks/>
          </p:cNvSpPr>
          <p:nvPr/>
        </p:nvSpPr>
        <p:spPr>
          <a:xfrm>
            <a:off x="6978650" y="2076487"/>
            <a:ext cx="1626790" cy="31880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vert="horz" wrap="square" lIns="36000" tIns="36000" rIns="36000" bIns="3600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1" dirty="0" smtClean="0">
                <a:solidFill>
                  <a:schemeClr val="bg1"/>
                </a:solidFill>
              </a:rPr>
              <a:t>Impatti</a:t>
            </a:r>
            <a:endParaRPr lang="it-IT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 l="3510" t="7874"/>
          <a:stretch>
            <a:fillRect/>
          </a:stretch>
        </p:blipFill>
        <p:spPr bwMode="auto">
          <a:xfrm>
            <a:off x="138112" y="2485454"/>
            <a:ext cx="4141279" cy="246015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" name="Titolo 1"/>
          <p:cNvSpPr txBox="1">
            <a:spLocks/>
          </p:cNvSpPr>
          <p:nvPr/>
        </p:nvSpPr>
        <p:spPr>
          <a:xfrm>
            <a:off x="143322" y="1143378"/>
            <a:ext cx="8893174" cy="442674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b="1" dirty="0" smtClean="0">
                <a:solidFill>
                  <a:schemeClr val="bg1"/>
                </a:solidFill>
              </a:rPr>
              <a:t>CAMBIAMENTI CLIMATICI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3" name="Titolo 1"/>
          <p:cNvSpPr txBox="1">
            <a:spLocks/>
          </p:cNvSpPr>
          <p:nvPr/>
        </p:nvSpPr>
        <p:spPr>
          <a:xfrm>
            <a:off x="972000" y="1729467"/>
            <a:ext cx="7200000" cy="408623"/>
          </a:xfrm>
          <a:prstGeom prst="roundRect">
            <a:avLst/>
          </a:prstGeom>
          <a:solidFill>
            <a:srgbClr val="FF0000"/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bg1"/>
                </a:solidFill>
              </a:rPr>
              <a:t>Trasporto pubblico e mobilità sostenibile</a:t>
            </a:r>
            <a:endParaRPr lang="it-IT" sz="1800" baseline="-25000" dirty="0">
              <a:solidFill>
                <a:schemeClr val="bg1"/>
              </a:solidFill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899214" y="2267141"/>
            <a:ext cx="1296000" cy="540000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Numero di passeggeri trasportati annualmente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972000" y="2267141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Dati  ISTAT</a:t>
            </a:r>
            <a:r>
              <a:rPr lang="it-IT" sz="900" b="1" dirty="0" smtClean="0">
                <a:solidFill>
                  <a:schemeClr val="bg1"/>
                </a:solidFill>
              </a:rPr>
              <a:t> 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dirty="0" smtClean="0">
                <a:solidFill>
                  <a:schemeClr val="bg1"/>
                </a:solidFill>
              </a:rPr>
              <a:t>2018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8" t="1286" r="806" b="1319"/>
          <a:stretch/>
        </p:blipFill>
        <p:spPr>
          <a:xfrm>
            <a:off x="4572496" y="4568648"/>
            <a:ext cx="4464000" cy="2052000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5144561" y="4444381"/>
            <a:ext cx="1296000" cy="540000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Flotta di 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veicoli condivisi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In Italia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8035270" y="6071616"/>
            <a:ext cx="946136" cy="676656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dirty="0" smtClean="0">
                <a:solidFill>
                  <a:schemeClr val="bg1"/>
                </a:solidFill>
              </a:rPr>
              <a:t>Dati</a:t>
            </a:r>
            <a:r>
              <a:rPr lang="it-IT" sz="900" b="1" u="sng" dirty="0" smtClean="0">
                <a:solidFill>
                  <a:schemeClr val="bg1"/>
                </a:solidFill>
              </a:rPr>
              <a:t>  osservatorio </a:t>
            </a:r>
            <a:r>
              <a:rPr lang="it-IT" sz="900" b="1" i="1" u="sng" dirty="0" smtClean="0">
                <a:solidFill>
                  <a:schemeClr val="bg1"/>
                </a:solidFill>
              </a:rPr>
              <a:t>sharing mobility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dirty="0" smtClean="0">
                <a:solidFill>
                  <a:schemeClr val="bg1"/>
                </a:solidFill>
              </a:rPr>
              <a:t>2017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4204358" y="2747846"/>
            <a:ext cx="4080106" cy="1604697"/>
          </a:xfrm>
          <a:prstGeom prst="roundRect">
            <a:avLst>
              <a:gd name="adj" fmla="val 10564"/>
            </a:avLst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In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Italia</a:t>
            </a:r>
          </a:p>
          <a:p>
            <a:pPr marL="92075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185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passeggeri per </a:t>
            </a:r>
            <a:r>
              <a:rPr lang="it-IT" sz="1100" dirty="0" err="1" smtClean="0">
                <a:solidFill>
                  <a:schemeClr val="tx2">
                    <a:lumMod val="75000"/>
                  </a:schemeClr>
                </a:solidFill>
              </a:rPr>
              <a:t>ab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all’anno trasportati nel 2016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trend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in diminuzione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rispetto al 2015</a:t>
            </a:r>
          </a:p>
          <a:p>
            <a:pPr marL="0" marR="0" lvl="0" indent="0" defTabSz="914400" rtl="0" eaLnBrk="1" fontAlgn="base" latinLnBrk="0" hangingPunct="1"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Nei 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116 Comuni</a:t>
            </a: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 considerati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Venezia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la città con il valore più elevato,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790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passeggeri/</a:t>
            </a:r>
            <a:r>
              <a:rPr lang="it-IT" sz="1100" dirty="0" err="1" smtClean="0">
                <a:solidFill>
                  <a:schemeClr val="tx2">
                    <a:lumMod val="75000"/>
                  </a:schemeClr>
                </a:solidFill>
              </a:rPr>
              <a:t>ab</a:t>
            </a:r>
            <a:endParaRPr lang="it-IT" sz="11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Milano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Roma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con oltre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400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passeggeri/</a:t>
            </a:r>
            <a:r>
              <a:rPr lang="it-IT" sz="1100" dirty="0" err="1" smtClean="0">
                <a:solidFill>
                  <a:schemeClr val="tx2">
                    <a:lumMod val="75000"/>
                  </a:schemeClr>
                </a:solidFill>
              </a:rPr>
              <a:t>ab</a:t>
            </a:r>
            <a:endParaRPr lang="it-IT" sz="11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Trieste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Torino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Bologna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Brescia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,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Firenze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Genova, Siena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Verona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con valore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compreso tra 180 e 330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passeggeri/</a:t>
            </a:r>
            <a:r>
              <a:rPr lang="it-IT" sz="1100" dirty="0" err="1" smtClean="0">
                <a:solidFill>
                  <a:schemeClr val="tx2">
                    <a:lumMod val="75000"/>
                  </a:schemeClr>
                </a:solidFill>
              </a:rPr>
              <a:t>ab</a:t>
            </a:r>
            <a:endParaRPr lang="it-IT" sz="11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lang="it-IT" sz="11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marR="0" lvl="0" indent="0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it-IT" sz="11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301752" y="5047488"/>
            <a:ext cx="4299120" cy="1591055"/>
          </a:xfrm>
          <a:prstGeom prst="roundRect">
            <a:avLst>
              <a:gd name="adj" fmla="val 11834"/>
            </a:avLst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In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Italia</a:t>
            </a: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 (nel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2017</a:t>
            </a: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pPr marL="92075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47.700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veicoli in condivisione (sensibile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crescita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nell’ultimo triennio)</a:t>
            </a:r>
          </a:p>
          <a:p>
            <a:pPr marL="92075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83%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biciclette,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16%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automobili,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1%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scooter</a:t>
            </a:r>
          </a:p>
          <a:p>
            <a:pPr lvl="0" algn="r" fontAlgn="base">
              <a:spcBef>
                <a:spcPts val="600"/>
              </a:spcBef>
              <a:spcAft>
                <a:spcPct val="0"/>
              </a:spcAft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Nei 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116 Comuni</a:t>
            </a: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 considerati (nel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2016</a:t>
            </a: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pPr marL="92075" lvl="0" indent="-92075" algn="r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i="1" dirty="0" err="1" smtClean="0">
                <a:solidFill>
                  <a:schemeClr val="tx2">
                    <a:lumMod val="75000"/>
                  </a:schemeClr>
                </a:solidFill>
              </a:rPr>
              <a:t>car</a:t>
            </a:r>
            <a:r>
              <a:rPr lang="it-IT" sz="1100" i="1" dirty="0" smtClean="0">
                <a:solidFill>
                  <a:schemeClr val="tx2">
                    <a:lumMod val="75000"/>
                  </a:schemeClr>
                </a:solidFill>
              </a:rPr>
              <a:t> sharing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presente in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30 comuni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in gran parte al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Nord</a:t>
            </a:r>
          </a:p>
          <a:p>
            <a:pPr marL="92075" lvl="0" indent="-92075" algn="r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Firenze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Prato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Arezzo, Roma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Bari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Palermo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Cagliari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sono gli unici comuni del Centro-Sud con </a:t>
            </a:r>
            <a:r>
              <a:rPr lang="it-IT" sz="1100" i="1" dirty="0" err="1" smtClean="0">
                <a:solidFill>
                  <a:schemeClr val="tx2">
                    <a:lumMod val="75000"/>
                  </a:schemeClr>
                </a:solidFill>
              </a:rPr>
              <a:t>car</a:t>
            </a:r>
            <a:r>
              <a:rPr lang="it-IT" sz="1100" i="1" dirty="0" smtClean="0">
                <a:solidFill>
                  <a:schemeClr val="tx2">
                    <a:lumMod val="75000"/>
                  </a:schemeClr>
                </a:solidFill>
              </a:rPr>
              <a:t> sharing</a:t>
            </a:r>
          </a:p>
          <a:p>
            <a:pPr marL="92075" indent="-92075" algn="r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i="1" dirty="0" smtClean="0">
                <a:solidFill>
                  <a:schemeClr val="tx2">
                    <a:lumMod val="75000"/>
                  </a:schemeClr>
                </a:solidFill>
              </a:rPr>
              <a:t>bike sharing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presente in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55 comuni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in gran parte al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Nord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13" name="Titolo 1"/>
          <p:cNvSpPr txBox="1">
            <a:spLocks/>
          </p:cNvSpPr>
          <p:nvPr/>
        </p:nvSpPr>
        <p:spPr>
          <a:xfrm>
            <a:off x="6969252" y="2076488"/>
            <a:ext cx="1656000" cy="318801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vert="horz" wrap="none" lIns="36000" tIns="36000" rIns="36000" bIns="3600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1" dirty="0" smtClean="0">
                <a:solidFill>
                  <a:schemeClr val="bg1"/>
                </a:solidFill>
              </a:rPr>
              <a:t>Risposte</a:t>
            </a:r>
            <a:endParaRPr lang="it-IT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magine 15" descr="Produzione_pro_capite_rifiuti_urbani_2017.jpg"/>
          <p:cNvPicPr/>
          <p:nvPr/>
        </p:nvPicPr>
        <p:blipFill>
          <a:blip r:embed="rId2" cstate="print"/>
          <a:srcRect l="5995" t="12510" r="5647" b="16566"/>
          <a:stretch>
            <a:fillRect/>
          </a:stretch>
        </p:blipFill>
        <p:spPr>
          <a:xfrm>
            <a:off x="138113" y="2586038"/>
            <a:ext cx="3240000" cy="3960000"/>
          </a:xfrm>
          <a:prstGeom prst="rect">
            <a:avLst/>
          </a:prstGeom>
        </p:spPr>
      </p:pic>
      <p:sp>
        <p:nvSpPr>
          <p:cNvPr id="2" name="Titolo 1"/>
          <p:cNvSpPr txBox="1">
            <a:spLocks/>
          </p:cNvSpPr>
          <p:nvPr/>
        </p:nvSpPr>
        <p:spPr>
          <a:xfrm>
            <a:off x="138113" y="1150938"/>
            <a:ext cx="8893174" cy="442674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b="1" dirty="0" smtClean="0">
                <a:solidFill>
                  <a:schemeClr val="bg1"/>
                </a:solidFill>
              </a:rPr>
              <a:t>ECONOMIA CIRCOLARE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3" name="Titolo 1"/>
          <p:cNvSpPr txBox="1">
            <a:spLocks/>
          </p:cNvSpPr>
          <p:nvPr/>
        </p:nvSpPr>
        <p:spPr>
          <a:xfrm>
            <a:off x="966791" y="1737027"/>
            <a:ext cx="7200000" cy="408623"/>
          </a:xfrm>
          <a:prstGeom prst="roundRect">
            <a:avLst/>
          </a:prstGeom>
          <a:solidFill>
            <a:srgbClr val="AC4A7B"/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bg1"/>
                </a:solidFill>
              </a:rPr>
              <a:t>Rifiuti urbani e raccolta differenziata</a:t>
            </a:r>
            <a:endParaRPr lang="it-IT" sz="1800" baseline="-25000" dirty="0">
              <a:solidFill>
                <a:schemeClr val="bg1"/>
              </a:solidFill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192241" y="2485013"/>
            <a:ext cx="1080000" cy="465845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Produzione pro capite di rifiuti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87786" y="6226641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Dati  ISPRA</a:t>
            </a:r>
            <a:endParaRPr lang="it-IT" sz="900" b="1" dirty="0" smtClean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dirty="0" smtClean="0">
                <a:solidFill>
                  <a:schemeClr val="bg1"/>
                </a:solidFill>
              </a:rPr>
              <a:t>2017</a:t>
            </a:r>
          </a:p>
        </p:txBody>
      </p:sp>
      <p:pic>
        <p:nvPicPr>
          <p:cNvPr id="9" name="Immagine 8" descr="Percentuale di raccolta differenziata_2017.jpg"/>
          <p:cNvPicPr/>
          <p:nvPr/>
        </p:nvPicPr>
        <p:blipFill rotWithShape="1">
          <a:blip r:embed="rId3" cstate="print"/>
          <a:srcRect l="6315" t="12767" r="5505" b="16483"/>
          <a:stretch/>
        </p:blipFill>
        <p:spPr>
          <a:xfrm>
            <a:off x="5712198" y="2582167"/>
            <a:ext cx="3240000" cy="3960000"/>
          </a:xfrm>
          <a:prstGeom prst="rect">
            <a:avLst/>
          </a:prstGeom>
        </p:spPr>
      </p:pic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7671498" y="2485013"/>
            <a:ext cx="1290499" cy="468000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1000" b="1" dirty="0" smtClean="0">
                <a:solidFill>
                  <a:schemeClr val="bg1"/>
                </a:solidFill>
              </a:rPr>
              <a:t>Percentuale </a:t>
            </a:r>
            <a:r>
              <a:rPr lang="it-IT" sz="1000" b="1" smtClean="0">
                <a:solidFill>
                  <a:schemeClr val="bg1"/>
                </a:solidFill>
              </a:rPr>
              <a:t>di raccolta differenziata</a:t>
            </a:r>
            <a:endParaRPr lang="it-IT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5801178" y="6226640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Dati  ISPRA</a:t>
            </a:r>
            <a:endParaRPr lang="it-IT" sz="900" b="1" dirty="0" smtClean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2017</a:t>
            </a: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2423160" y="3017520"/>
            <a:ext cx="3227832" cy="1536192"/>
          </a:xfrm>
          <a:prstGeom prst="roundRect">
            <a:avLst>
              <a:gd name="adj" fmla="val 12469"/>
            </a:avLst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lvl="0" fontAlgn="base">
              <a:spcBef>
                <a:spcPts val="600"/>
              </a:spcBef>
              <a:spcAft>
                <a:spcPct val="0"/>
              </a:spcAft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Tra i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120 Comuni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545 kg/</a:t>
            </a:r>
            <a:r>
              <a:rPr lang="it-IT" sz="1100" b="1" dirty="0" err="1" smtClean="0">
                <a:solidFill>
                  <a:schemeClr val="tx2">
                    <a:lumMod val="75000"/>
                  </a:schemeClr>
                </a:solidFill>
              </a:rPr>
              <a:t>ab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 anno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valore medio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Massa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Pesaro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tra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750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e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 820 kg/</a:t>
            </a:r>
            <a:r>
              <a:rPr lang="it-IT" sz="1100" b="1" dirty="0" err="1" smtClean="0">
                <a:solidFill>
                  <a:schemeClr val="tx2">
                    <a:lumMod val="75000"/>
                  </a:schemeClr>
                </a:solidFill>
              </a:rPr>
              <a:t>ab</a:t>
            </a:r>
            <a:endParaRPr lang="it-IT" sz="11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Viterbo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err="1" smtClean="0">
                <a:solidFill>
                  <a:schemeClr val="tx2">
                    <a:lumMod val="75000"/>
                  </a:schemeClr>
                </a:solidFill>
              </a:rPr>
              <a:t>Quartu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 Sant’Elena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Isernia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Marsala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Potenza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Nuoro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Guidonia M., inferiore a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400 kg/</a:t>
            </a:r>
            <a:r>
              <a:rPr lang="it-IT" sz="1100" b="1" dirty="0" err="1" smtClean="0">
                <a:solidFill>
                  <a:schemeClr val="tx2">
                    <a:lumMod val="75000"/>
                  </a:schemeClr>
                </a:solidFill>
              </a:rPr>
              <a:t>ab</a:t>
            </a:r>
            <a:endParaRPr lang="it-IT" sz="11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Produzione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 stabile a Roma</a:t>
            </a:r>
            <a:endParaRPr lang="it-IT" sz="11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Produzione in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diminuzione a Milano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Produzione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in aumento a Napoli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e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 Torino</a:t>
            </a: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3515657" y="4733672"/>
            <a:ext cx="2520000" cy="1440000"/>
          </a:xfrm>
          <a:prstGeom prst="roundRect">
            <a:avLst>
              <a:gd name="adj" fmla="val 11199"/>
            </a:avLst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lvl="0" algn="r" fontAlgn="base">
              <a:spcBef>
                <a:spcPts val="600"/>
              </a:spcBef>
              <a:spcAft>
                <a:spcPct val="0"/>
              </a:spcAft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Tra i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120 Comuni</a:t>
            </a: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29,5%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della raccolta nazionale</a:t>
            </a: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4,9 </a:t>
            </a:r>
            <a:r>
              <a:rPr lang="it-IT" sz="1100" b="1" dirty="0" err="1" smtClean="0">
                <a:solidFill>
                  <a:schemeClr val="tx2">
                    <a:lumMod val="75000"/>
                  </a:schemeClr>
                </a:solidFill>
              </a:rPr>
              <a:t>mln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 di tonnellate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raccolti</a:t>
            </a: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Treviso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Pordenone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Belluno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Mantova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Parma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con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oltre l’80%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di differenziata</a:t>
            </a:r>
          </a:p>
          <a:p>
            <a:pPr marL="92075" lvl="0" indent="-92075" algn="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Catania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Agrigento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Siracusa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Crotone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Enna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raccolta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inferiore al 10%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6940296" y="2084047"/>
            <a:ext cx="922177" cy="318801"/>
          </a:xfrm>
          <a:prstGeom prst="roundRect">
            <a:avLst/>
          </a:prstGeom>
          <a:solidFill>
            <a:srgbClr val="FF5050"/>
          </a:solidFill>
          <a:ln w="28575">
            <a:solidFill>
              <a:schemeClr val="bg1"/>
            </a:solidFill>
          </a:ln>
        </p:spPr>
        <p:txBody>
          <a:bodyPr vert="horz" wrap="square" lIns="36000" tIns="36000" rIns="36000" bIns="3600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1" dirty="0" smtClean="0">
                <a:solidFill>
                  <a:schemeClr val="bg1"/>
                </a:solidFill>
              </a:rPr>
              <a:t>Pressioni</a:t>
            </a:r>
            <a:endParaRPr lang="it-IT" sz="1400" dirty="0">
              <a:solidFill>
                <a:schemeClr val="bg1"/>
              </a:solidFill>
            </a:endParaRPr>
          </a:p>
        </p:txBody>
      </p:sp>
      <p:sp>
        <p:nvSpPr>
          <p:cNvPr id="15" name="Titolo 1"/>
          <p:cNvSpPr txBox="1">
            <a:spLocks/>
          </p:cNvSpPr>
          <p:nvPr/>
        </p:nvSpPr>
        <p:spPr>
          <a:xfrm>
            <a:off x="7810053" y="2081804"/>
            <a:ext cx="808327" cy="318801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vert="horz" wrap="square" lIns="36000" tIns="36000" rIns="36000" bIns="3600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1" dirty="0" smtClean="0">
                <a:solidFill>
                  <a:schemeClr val="bg1"/>
                </a:solidFill>
              </a:rPr>
              <a:t>Risposte</a:t>
            </a:r>
            <a:endParaRPr lang="it-IT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iti_emas_compreso_UC"/>
          <p:cNvPicPr>
            <a:picLocks noChangeArrowheads="1"/>
          </p:cNvPicPr>
          <p:nvPr/>
        </p:nvPicPr>
        <p:blipFill>
          <a:blip r:embed="rId2" cstate="print"/>
          <a:srcRect l="4806" t="10119" r="5711" b="18652"/>
          <a:stretch>
            <a:fillRect/>
          </a:stretch>
        </p:blipFill>
        <p:spPr bwMode="auto">
          <a:xfrm>
            <a:off x="138113" y="2586038"/>
            <a:ext cx="3240000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olo 1"/>
          <p:cNvSpPr txBox="1">
            <a:spLocks/>
          </p:cNvSpPr>
          <p:nvPr/>
        </p:nvSpPr>
        <p:spPr>
          <a:xfrm>
            <a:off x="143322" y="1143378"/>
            <a:ext cx="8893174" cy="442674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b="1" dirty="0" smtClean="0">
                <a:solidFill>
                  <a:schemeClr val="bg1"/>
                </a:solidFill>
              </a:rPr>
              <a:t>ECONOMIA CIRCOLARE</a:t>
            </a:r>
            <a:endParaRPr lang="it-IT" sz="2000" dirty="0">
              <a:solidFill>
                <a:schemeClr val="bg1"/>
              </a:solidFill>
            </a:endParaRPr>
          </a:p>
        </p:txBody>
      </p:sp>
      <p:sp>
        <p:nvSpPr>
          <p:cNvPr id="3" name="Titolo 1"/>
          <p:cNvSpPr txBox="1">
            <a:spLocks/>
          </p:cNvSpPr>
          <p:nvPr/>
        </p:nvSpPr>
        <p:spPr>
          <a:xfrm>
            <a:off x="972000" y="1729467"/>
            <a:ext cx="7200000" cy="408623"/>
          </a:xfrm>
          <a:prstGeom prst="roundRect">
            <a:avLst/>
          </a:prstGeom>
          <a:solidFill>
            <a:srgbClr val="238C23"/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dirty="0" smtClean="0">
                <a:solidFill>
                  <a:schemeClr val="bg1"/>
                </a:solidFill>
              </a:rPr>
              <a:t>Certificazioni  EMAS, ECOLABEL e SOSTENIBILIT</a:t>
            </a:r>
            <a:r>
              <a:rPr lang="it-IT" sz="1800" b="1" dirty="0" smtClean="0">
                <a:solidFill>
                  <a:schemeClr val="bg1"/>
                </a:solidFill>
                <a:latin typeface="Calibri"/>
              </a:rPr>
              <a:t>À LOCALE</a:t>
            </a:r>
            <a:endParaRPr lang="it-IT" sz="1800" baseline="-25000" dirty="0">
              <a:solidFill>
                <a:schemeClr val="bg1"/>
              </a:solidFill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84214" y="2344225"/>
            <a:ext cx="1080000" cy="465845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Numero di siti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>
                <a:solidFill>
                  <a:schemeClr val="bg1"/>
                </a:solidFill>
              </a:rPr>
              <a:t>r</a:t>
            </a:r>
            <a:r>
              <a:rPr lang="it-IT" sz="1000" b="1" dirty="0" smtClean="0">
                <a:solidFill>
                  <a:schemeClr val="bg1"/>
                </a:solidFill>
              </a:rPr>
              <a:t>egistrati EMAS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20980" y="6245153"/>
            <a:ext cx="900000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u="sng" dirty="0" smtClean="0">
                <a:solidFill>
                  <a:schemeClr val="bg1"/>
                </a:solidFill>
              </a:rPr>
              <a:t>Dati  ISPRA</a:t>
            </a:r>
            <a:endParaRPr lang="it-IT" sz="900" b="1" dirty="0" smtClean="0">
              <a:solidFill>
                <a:schemeClr val="bg1"/>
              </a:solidFill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900" b="1" dirty="0" smtClean="0">
                <a:solidFill>
                  <a:schemeClr val="bg1"/>
                </a:solidFill>
              </a:rPr>
              <a:t>2018</a:t>
            </a: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2243674" y="2656405"/>
            <a:ext cx="2520000" cy="1129211"/>
          </a:xfrm>
          <a:prstGeom prst="roundRect">
            <a:avLst>
              <a:gd name="adj" fmla="val 7389"/>
            </a:avLst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Tra i </a:t>
            </a: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120 Comuni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2.039 siti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registrati in totale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75%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dei siti registrati da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Unicredit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Roma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 331 siti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(di cui 311 Unicredit)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Milano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 147 siti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(di cui 124 Unicredit)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Torino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109 siti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(di cui 107 Unicredit)</a:t>
            </a: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4882896" y="2468880"/>
            <a:ext cx="4114800" cy="1305878"/>
          </a:xfrm>
          <a:prstGeom prst="roundRect">
            <a:avLst>
              <a:gd name="adj" fmla="val 7723"/>
            </a:avLst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ECOLABEL</a:t>
            </a:r>
            <a:r>
              <a:rPr lang="it-IT" sz="1100" u="sng" dirty="0" smtClean="0">
                <a:solidFill>
                  <a:schemeClr val="tx2">
                    <a:lumMod val="75000"/>
                  </a:schemeClr>
                </a:solidFill>
              </a:rPr>
              <a:t> (al 31.10.2018)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161 licenze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totali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144 licenze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assegnate a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prodotti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(detergenti, carta stampata, vernici, tessili, ecc),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17 licenze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assegnate a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servizi/strutture ricettive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drastica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riduzione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rispetto al passato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Lucca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Milano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Padova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Bergamo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con maggior numero di licenze</a:t>
            </a:r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6989525" y="2065307"/>
            <a:ext cx="1656000" cy="318801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vert="horz" wrap="square" lIns="36000" tIns="36000" rIns="36000" bIns="3600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1" dirty="0" smtClean="0">
                <a:solidFill>
                  <a:schemeClr val="bg1"/>
                </a:solidFill>
              </a:rPr>
              <a:t>Risposte</a:t>
            </a:r>
            <a:endParaRPr lang="it-IT" sz="1400" dirty="0">
              <a:solidFill>
                <a:schemeClr val="bg1"/>
              </a:solidFill>
            </a:endParaRP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3456432" y="3858768"/>
            <a:ext cx="2304288" cy="2834640"/>
          </a:xfrm>
          <a:prstGeom prst="roundRect">
            <a:avLst>
              <a:gd name="adj" fmla="val 8681"/>
            </a:avLst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100" b="1" u="sng" dirty="0" smtClean="0">
                <a:solidFill>
                  <a:schemeClr val="tx2">
                    <a:lumMod val="75000"/>
                  </a:schemeClr>
                </a:solidFill>
              </a:rPr>
              <a:t>BANCA DATI GELSO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1.000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buone pratiche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censite in ambito urbano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temi: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strategie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partecipate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integrate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energia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mobilità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rifiuti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territorio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paesaggio</a:t>
            </a:r>
          </a:p>
          <a:p>
            <a:pPr marL="92075" marR="0" lvl="0" indent="-92075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Ferrara, Modena, Bologna, Torino, Napoli, Genova, Cuneo, Milano, Venezia, Arezzo, Trento, Parma, Massa, Olbia, Reggio Emilia 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con esperienze pluriennali che possono essere prese a riferimento</a:t>
            </a:r>
          </a:p>
          <a:p>
            <a:pPr marL="92075" lvl="0" indent="-920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creata relazione tra buone pratiche  e gli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Obiettivi di Sviluppo Sostenibile dell’Agenda 2030</a:t>
            </a:r>
            <a:r>
              <a:rPr lang="it-IT" sz="1100" dirty="0" smtClean="0">
                <a:solidFill>
                  <a:schemeClr val="tx2">
                    <a:lumMod val="75000"/>
                  </a:schemeClr>
                </a:solidFill>
              </a:rPr>
              <a:t> delle </a:t>
            </a:r>
            <a:r>
              <a:rPr lang="it-IT" sz="1100" b="1" dirty="0" smtClean="0">
                <a:solidFill>
                  <a:schemeClr val="tx2">
                    <a:lumMod val="75000"/>
                  </a:schemeClr>
                </a:solidFill>
              </a:rPr>
              <a:t>Nazioni Unite</a:t>
            </a: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61888" y="5001768"/>
            <a:ext cx="2889504" cy="1592629"/>
          </a:xfrm>
          <a:prstGeom prst="rect">
            <a:avLst/>
          </a:prstGeom>
          <a:noFill/>
          <a:ln w="19050"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5925312" y="4439324"/>
            <a:ext cx="2982456" cy="491456"/>
          </a:xfrm>
          <a:prstGeom prst="roundRect">
            <a:avLst>
              <a:gd name="adj" fmla="val 23264"/>
            </a:avLst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Obiettivi raggiunti nel Programma di Miglioramento Ambientale in 10 anni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5925312" y="3933748"/>
            <a:ext cx="2982456" cy="465845"/>
          </a:xfrm>
          <a:prstGeom prst="roundRect">
            <a:avLst>
              <a:gd name="adj" fmla="val 23264"/>
            </a:avLst>
          </a:prstGeom>
          <a:solidFill>
            <a:schemeClr val="bg1">
              <a:lumMod val="50000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u="sng" dirty="0" smtClean="0">
                <a:solidFill>
                  <a:schemeClr val="bg1"/>
                </a:solidFill>
              </a:rPr>
              <a:t>ESPERIENZA DI REGISTRAZIONE EMAS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000" b="1" dirty="0" smtClean="0">
                <a:solidFill>
                  <a:schemeClr val="bg1"/>
                </a:solidFill>
              </a:rPr>
              <a:t>COMUNE DI TAVARNELLE VAL DI PESA (FI)</a:t>
            </a:r>
          </a:p>
        </p:txBody>
      </p:sp>
      <p:sp>
        <p:nvSpPr>
          <p:cNvPr id="16" name="Rettangolo arrotondato 15"/>
          <p:cNvSpPr/>
          <p:nvPr/>
        </p:nvSpPr>
        <p:spPr>
          <a:xfrm>
            <a:off x="5843016" y="3878770"/>
            <a:ext cx="3136392" cy="2779776"/>
          </a:xfrm>
          <a:prstGeom prst="roundRect">
            <a:avLst>
              <a:gd name="adj" fmla="val 4505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 txBox="1">
            <a:spLocks/>
          </p:cNvSpPr>
          <p:nvPr/>
        </p:nvSpPr>
        <p:spPr>
          <a:xfrm>
            <a:off x="143322" y="1143378"/>
            <a:ext cx="8893174" cy="442674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2000" b="1" dirty="0" smtClean="0">
                <a:solidFill>
                  <a:schemeClr val="bg1"/>
                </a:solidFill>
              </a:rPr>
              <a:t>CONDIVISIONE DEI DATI</a:t>
            </a:r>
            <a:endParaRPr lang="it-IT" sz="2000" dirty="0">
              <a:solidFill>
                <a:schemeClr val="bg1"/>
              </a:solidFill>
            </a:endParaRPr>
          </a:p>
        </p:txBody>
      </p:sp>
      <p:pic>
        <p:nvPicPr>
          <p:cNvPr id="17" name="Immagine 16"/>
          <p:cNvPicPr/>
          <p:nvPr/>
        </p:nvPicPr>
        <p:blipFill>
          <a:blip r:embed="rId2" cstate="print"/>
          <a:srcRect r="26016"/>
          <a:stretch>
            <a:fillRect/>
          </a:stretch>
        </p:blipFill>
        <p:spPr bwMode="auto">
          <a:xfrm>
            <a:off x="138113" y="2368296"/>
            <a:ext cx="6207823" cy="4169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0024" y="2796350"/>
            <a:ext cx="3226816" cy="384295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19" name="Titolo 1"/>
          <p:cNvSpPr txBox="1">
            <a:spLocks/>
          </p:cNvSpPr>
          <p:nvPr/>
        </p:nvSpPr>
        <p:spPr>
          <a:xfrm>
            <a:off x="138113" y="1594521"/>
            <a:ext cx="8859583" cy="715089"/>
          </a:xfrm>
          <a:prstGeom prst="round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800" b="1" u="sng" dirty="0" smtClean="0">
                <a:solidFill>
                  <a:schemeClr val="accent2">
                    <a:lumMod val="75000"/>
                  </a:schemeClr>
                </a:solidFill>
              </a:rPr>
              <a:t>Entro l’anno 2019 </a:t>
            </a:r>
            <a:r>
              <a:rPr lang="it-IT" sz="1800" b="1" dirty="0" smtClean="0">
                <a:solidFill>
                  <a:schemeClr val="accent2">
                    <a:lumMod val="75000"/>
                  </a:schemeClr>
                </a:solidFill>
              </a:rPr>
              <a:t>tutto questo e molti altri dati contenuti nella Banca Dati Aree Urbane  saranno pubblicati in </a:t>
            </a:r>
            <a:r>
              <a:rPr lang="it-IT" sz="1800" b="1" i="1" dirty="0" err="1" smtClean="0">
                <a:solidFill>
                  <a:schemeClr val="accent2">
                    <a:lumMod val="75000"/>
                  </a:schemeClr>
                </a:solidFill>
              </a:rPr>
              <a:t>Linked</a:t>
            </a:r>
            <a:r>
              <a:rPr lang="it-IT" sz="1800" b="1" i="1" dirty="0" smtClean="0">
                <a:solidFill>
                  <a:schemeClr val="accent2">
                    <a:lumMod val="75000"/>
                  </a:schemeClr>
                </a:solidFill>
              </a:rPr>
              <a:t> Open Data </a:t>
            </a:r>
            <a:r>
              <a:rPr lang="it-IT" sz="1800" b="1" dirty="0" smtClean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it-IT" sz="1800" b="1" dirty="0" err="1" smtClean="0">
                <a:solidFill>
                  <a:schemeClr val="accent2">
                    <a:lumMod val="75000"/>
                  </a:schemeClr>
                </a:solidFill>
              </a:rPr>
              <a:t>Linked</a:t>
            </a:r>
            <a:r>
              <a:rPr lang="it-IT" sz="1800" b="1" dirty="0" smtClean="0">
                <a:solidFill>
                  <a:schemeClr val="accent2">
                    <a:lumMod val="75000"/>
                  </a:schemeClr>
                </a:solidFill>
              </a:rPr>
              <a:t> ISPRA project)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1327</TotalTime>
  <Words>1768</Words>
  <Application>Microsoft Office PowerPoint</Application>
  <PresentationFormat>Presentazione su schermo (4:3)</PresentationFormat>
  <Paragraphs>322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17</vt:i4>
      </vt:variant>
    </vt:vector>
  </HeadingPairs>
  <TitlesOfParts>
    <vt:vector size="18" baseType="lpstr">
      <vt:lpstr>Tema di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stefano.bataloni</dc:creator>
  <cp:lastModifiedBy>stefano.bataloni</cp:lastModifiedBy>
  <cp:revision>162</cp:revision>
  <dcterms:created xsi:type="dcterms:W3CDTF">2018-12-13T11:38:02Z</dcterms:created>
  <dcterms:modified xsi:type="dcterms:W3CDTF">2018-12-18T16:00:32Z</dcterms:modified>
</cp:coreProperties>
</file>